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58" r:id="rId5"/>
    <p:sldId id="260" r:id="rId6"/>
    <p:sldId id="269" r:id="rId7"/>
    <p:sldId id="265" r:id="rId8"/>
    <p:sldId id="268" r:id="rId9"/>
    <p:sldId id="25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80" autoAdjust="0"/>
  </p:normalViewPr>
  <p:slideViewPr>
    <p:cSldViewPr snapToGrid="0" snapToObjects="1">
      <p:cViewPr>
        <p:scale>
          <a:sx n="37" d="100"/>
          <a:sy n="37" d="100"/>
        </p:scale>
        <p:origin x="-2608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Villes </a:t>
            </a:r>
            <a:r>
              <a:rPr lang="fr-FR" baseline="0" dirty="0" smtClean="0"/>
              <a:t>selon le nombre d’habitants ayant répondu à l’enquête (en %)</a:t>
            </a:r>
            <a:endParaRPr lang="fr-FR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500 habitants</c:v>
                </c:pt>
                <c:pt idx="1">
                  <c:v>De 500 à 20 000 habitants</c:v>
                </c:pt>
                <c:pt idx="2">
                  <c:v>De 20 000 à 50 000 habitants</c:v>
                </c:pt>
                <c:pt idx="3">
                  <c:v>De 50 000 à 100 000 habitants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0.188</c:v>
                </c:pt>
                <c:pt idx="1">
                  <c:v>0.449</c:v>
                </c:pt>
                <c:pt idx="2">
                  <c:v>0.246</c:v>
                </c:pt>
                <c:pt idx="3">
                  <c:v>0.116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Avez-vous</a:t>
            </a:r>
            <a:r>
              <a:rPr lang="fr-FR" baseline="0" dirty="0" smtClean="0"/>
              <a:t> un élu en charge du développement durable ?</a:t>
            </a:r>
            <a:endParaRPr lang="fr-FR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Chiffres (%)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r-FR" b="1" dirty="0"/>
                      <a:t>Oui, 57,60%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b="1" dirty="0"/>
                      <a:t>Non, 42,40%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0.594</c:v>
                </c:pt>
                <c:pt idx="1">
                  <c:v>0.406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-0.04477914382857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00150604677781292"/>
                  <c:y val="-0.007902201852101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0120483742225033"/>
                  <c:y val="0.0158044037042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00301209355562578"/>
                  <c:y val="-0.007902201852101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0"/>
                  <c:y val="-0.007902201852101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0"/>
                  <c:y val="-0.13960556605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 u="none" baseline="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Feuil1!$A$2:$A$11</c:f>
              <c:strCache>
                <c:ptCount val="10"/>
                <c:pt idx="0">
                  <c:v>Promotion et développement des transports doux</c:v>
                </c:pt>
                <c:pt idx="1">
                  <c:v>Réintroduction de la nature et de la biodiversité dans la ville</c:v>
                </c:pt>
                <c:pt idx="2">
                  <c:v>Développement des énergies renouvelables</c:v>
                </c:pt>
                <c:pt idx="3">
                  <c:v>Gestion économe de l'énergie des bâtiments et des espaces publics</c:v>
                </c:pt>
                <c:pt idx="4">
                  <c:v>Rénovation thermique des bâtiments</c:v>
                </c:pt>
                <c:pt idx="5">
                  <c:v>Lutte contre le gaspillage alimentaire</c:v>
                </c:pt>
                <c:pt idx="6">
                  <c:v>Gestion des déchets</c:v>
                </c:pt>
                <c:pt idx="7">
                  <c:v>Maîtrise de l'urbanisme et de la planification urbaine</c:v>
                </c:pt>
                <c:pt idx="8">
                  <c:v>Développement d'une croissance verte via la politique d'achat et d'investissement de la collectivité</c:v>
                </c:pt>
                <c:pt idx="9">
                  <c:v>Gestion raisonnée de l'eau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0.29</c:v>
                </c:pt>
                <c:pt idx="1">
                  <c:v>0.333</c:v>
                </c:pt>
                <c:pt idx="2">
                  <c:v>0.261</c:v>
                </c:pt>
                <c:pt idx="3" formatCode="0.00%">
                  <c:v>0.58</c:v>
                </c:pt>
                <c:pt idx="4" formatCode="0.00%">
                  <c:v>0.435</c:v>
                </c:pt>
                <c:pt idx="5" formatCode="0.00%">
                  <c:v>0.159</c:v>
                </c:pt>
                <c:pt idx="6" formatCode="0.00%">
                  <c:v>0.435</c:v>
                </c:pt>
                <c:pt idx="7" formatCode="0.00%">
                  <c:v>0.493</c:v>
                </c:pt>
                <c:pt idx="8" formatCode="0.00%">
                  <c:v>0.116</c:v>
                </c:pt>
                <c:pt idx="9" formatCode="0.00%">
                  <c:v>0.188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0022536"/>
        <c:axId val="2117512392"/>
      </c:barChart>
      <c:catAx>
        <c:axId val="-2140022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7512392"/>
        <c:crosses val="autoZero"/>
        <c:auto val="1"/>
        <c:lblAlgn val="ctr"/>
        <c:lblOffset val="100"/>
        <c:noMultiLvlLbl val="0"/>
      </c:catAx>
      <c:valAx>
        <c:axId val="2117512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2140022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18909010375983"/>
          <c:y val="0.116071428571429"/>
          <c:w val="0.536560871738239"/>
          <c:h val="0.78826530612244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0289855072463769"/>
                  <c:y val="-0.0159151193633952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Plan Climat Energie Territorial</a:t>
                    </a:r>
                    <a:r>
                      <a:rPr lang="fr-FR" dirty="0"/>
                      <a:t>
9,10%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b="1" dirty="0"/>
                      <a:t>Agenda 21</a:t>
                    </a:r>
                    <a:r>
                      <a:rPr lang="fr-FR" dirty="0"/>
                      <a:t>
10,60%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00152033447358419"/>
                  <c:y val="0.0408163265306121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PDU</a:t>
                    </a:r>
                    <a:r>
                      <a:rPr lang="fr-FR" dirty="0"/>
                      <a:t>
1,50%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00304066894716838"/>
                  <c:y val="0.0127551020408163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PLU</a:t>
                    </a:r>
                    <a:r>
                      <a:rPr lang="fr-FR" dirty="0"/>
                      <a:t>
47%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015345429647381"/>
                  <c:y val="0.154901731448025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SCOT</a:t>
                    </a:r>
                    <a:r>
                      <a:rPr lang="fr-FR" dirty="0"/>
                      <a:t>
13,60%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0"/>
                  <c:y val="-0.0178571428571429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SRCE et SRCAE</a:t>
                    </a:r>
                    <a:r>
                      <a:rPr lang="fr-FR" dirty="0"/>
                      <a:t>
6,10%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0182440136830103"/>
                  <c:y val="-0.0688775510204081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Aucun</a:t>
                    </a:r>
                    <a:r>
                      <a:rPr lang="fr-FR" dirty="0"/>
                      <a:t>
6,10%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0395286963131889"/>
                  <c:y val="-0.0561224489795918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Autres</a:t>
                    </a:r>
                    <a:r>
                      <a:rPr lang="fr-FR" dirty="0"/>
                      <a:t>
6,00%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Feuil1!$A$2:$A$9</c:f>
              <c:strCache>
                <c:ptCount val="8"/>
                <c:pt idx="0">
                  <c:v>Plan Climat Energie Territorial</c:v>
                </c:pt>
                <c:pt idx="1">
                  <c:v>Agenda 21</c:v>
                </c:pt>
                <c:pt idx="2">
                  <c:v>PDU</c:v>
                </c:pt>
                <c:pt idx="3">
                  <c:v>PLU</c:v>
                </c:pt>
                <c:pt idx="4">
                  <c:v>SCOT</c:v>
                </c:pt>
                <c:pt idx="5">
                  <c:v>SRCE et SRCAE</c:v>
                </c:pt>
                <c:pt idx="6">
                  <c:v>Aucun</c:v>
                </c:pt>
                <c:pt idx="7">
                  <c:v>Autres</c:v>
                </c:pt>
              </c:strCache>
            </c:strRef>
          </c:cat>
          <c:val>
            <c:numRef>
              <c:f>Feuil1!$B$2:$B$9</c:f>
              <c:numCache>
                <c:formatCode>0.00%</c:formatCode>
                <c:ptCount val="8"/>
                <c:pt idx="0">
                  <c:v>0.091</c:v>
                </c:pt>
                <c:pt idx="1">
                  <c:v>0.106</c:v>
                </c:pt>
                <c:pt idx="2">
                  <c:v>0.015</c:v>
                </c:pt>
                <c:pt idx="3" formatCode="0%">
                  <c:v>0.47</c:v>
                </c:pt>
                <c:pt idx="4">
                  <c:v>0.136</c:v>
                </c:pt>
                <c:pt idx="5">
                  <c:v>0.061</c:v>
                </c:pt>
                <c:pt idx="6">
                  <c:v>0.061</c:v>
                </c:pt>
                <c:pt idx="7">
                  <c:v>0.06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842477786058"/>
          <c:y val="0.164558291820665"/>
          <c:w val="0.305994846425269"/>
          <c:h val="0.637515667684396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Accord international contraignant</c:v>
                </c:pt>
                <c:pt idx="1">
                  <c:v>Accord international contraignant et une taxe carbone</c:v>
                </c:pt>
                <c:pt idx="2">
                  <c:v>Accord international non contraignant</c:v>
                </c:pt>
                <c:pt idx="3">
                  <c:v>La COP21 ne peut aboutir à un accord</c:v>
                </c:pt>
                <c:pt idx="4">
                  <c:v>Autre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0.397</c:v>
                </c:pt>
                <c:pt idx="1">
                  <c:v>0.176</c:v>
                </c:pt>
                <c:pt idx="2">
                  <c:v>0.176</c:v>
                </c:pt>
                <c:pt idx="3">
                  <c:v>0.324</c:v>
                </c:pt>
                <c:pt idx="4">
                  <c:v>0.015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09235410994186"/>
          <c:y val="0.185557853997064"/>
          <c:w val="0.48688731081512"/>
          <c:h val="0.66165265358779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En subventionnant des politiques d'aménagement éco-responsable</c:v>
                </c:pt>
                <c:pt idx="1">
                  <c:v>En développant de nouveaux outils législatifs contraignants</c:v>
                </c:pt>
                <c:pt idx="2">
                  <c:v>En distribuant des kits de communication pour sensibiliser la population aux enjeux du développement durable</c:v>
                </c:pt>
                <c:pt idx="3">
                  <c:v>L'Etat ne peut aider les communes dans ce domaine</c:v>
                </c:pt>
                <c:pt idx="4">
                  <c:v>Autre 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0.783</c:v>
                </c:pt>
                <c:pt idx="1">
                  <c:v>0.043</c:v>
                </c:pt>
                <c:pt idx="2">
                  <c:v>0.116</c:v>
                </c:pt>
                <c:pt idx="3">
                  <c:v>0.029</c:v>
                </c:pt>
                <c:pt idx="4">
                  <c:v>0.029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7332523855079"/>
          <c:y val="0.0"/>
          <c:w val="0.441109843746167"/>
          <c:h val="1.0"/>
        </c:manualLayout>
      </c:layout>
      <c:overlay val="0"/>
      <c:txPr>
        <a:bodyPr/>
        <a:lstStyle/>
        <a:p>
          <a:pPr>
            <a:lnSpc>
              <a:spcPct val="100000"/>
            </a:lnSpc>
            <a:defRPr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5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Chiffres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40597539543058"/>
                  <c:y val="-1.03576957895756E-1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0070298769771529"/>
                  <c:y val="-0.079096045197740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09666080843585"/>
                  <c:y val="0.042372881355932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0196836555360281"/>
                  <c:y val="-0.016949152542372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Feuil1!$A$2:$A$9</c:f>
              <c:strCache>
                <c:ptCount val="8"/>
                <c:pt idx="0">
                  <c:v>Accorder un transfert de compétences au niveau national</c:v>
                </c:pt>
                <c:pt idx="1">
                  <c:v>Accorder un transfert de compétences au niveau régional</c:v>
                </c:pt>
                <c:pt idx="2">
                  <c:v>Accorder un transfert de compétences au niveau métropolitain</c:v>
                </c:pt>
                <c:pt idx="3">
                  <c:v>Accorder un transfert de compétences au niveau de la communauté d'agglomération</c:v>
                </c:pt>
                <c:pt idx="4">
                  <c:v>Créer une commune nouvelle</c:v>
                </c:pt>
                <c:pt idx="5">
                  <c:v>Créer un nouveau budget et/ou trouver de nouvelles recettes</c:v>
                </c:pt>
                <c:pt idx="6">
                  <c:v>Aucune proposition ne permettra d'optimiser le développement du territoire</c:v>
                </c:pt>
                <c:pt idx="7">
                  <c:v>Autre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 formatCode="0.00%">
                  <c:v>0.045</c:v>
                </c:pt>
                <c:pt idx="1">
                  <c:v>0.09</c:v>
                </c:pt>
                <c:pt idx="2" formatCode="0.00%">
                  <c:v>0.015</c:v>
                </c:pt>
                <c:pt idx="3" formatCode="0.00%">
                  <c:v>0.358</c:v>
                </c:pt>
                <c:pt idx="4" formatCode="0.00%">
                  <c:v>0.045</c:v>
                </c:pt>
                <c:pt idx="5" formatCode="0.00%">
                  <c:v>0.119</c:v>
                </c:pt>
                <c:pt idx="6" formatCode="0.00%">
                  <c:v>0.313</c:v>
                </c:pt>
                <c:pt idx="7" formatCode="0.00%">
                  <c:v>0.119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50"/>
        <c:axId val="-2143850968"/>
        <c:axId val="-2139177160"/>
      </c:barChart>
      <c:catAx>
        <c:axId val="-21438509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9177160"/>
        <c:crosses val="autoZero"/>
        <c:auto val="1"/>
        <c:lblAlgn val="ctr"/>
        <c:lblOffset val="100"/>
        <c:noMultiLvlLbl val="0"/>
      </c:catAx>
      <c:valAx>
        <c:axId val="-21391771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-2143850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732600648080453"/>
                  <c:y val="0.4333694247727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9084220347354"/>
                  <c:y val="0.1621811957738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732600648080456"/>
                  <c:y val="0.03190449752928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98168440694709"/>
                  <c:y val="0.007975915035224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439548851830192"/>
                  <c:y val="0.2126966501952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46520129616091"/>
                  <c:y val="0.2791643533812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380952337001835"/>
                  <c:y val="-0.05317416254880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351648311078618"/>
                  <c:y val="0.01063483250976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Feuil1!$A$2:$A$12</c:f>
              <c:strCache>
                <c:ptCount val="11"/>
                <c:pt idx="0">
                  <c:v>Promotion et développement des transports doux</c:v>
                </c:pt>
                <c:pt idx="1">
                  <c:v>Réintroduction de la nature et de la biodiversité dans la ville</c:v>
                </c:pt>
                <c:pt idx="2">
                  <c:v>Développement des énergies renouvelables</c:v>
                </c:pt>
                <c:pt idx="3">
                  <c:v>Gestion économe de l'énergie dans les bâtiments et les espaces publics</c:v>
                </c:pt>
                <c:pt idx="4">
                  <c:v>Rénovation thermique des bâtiments</c:v>
                </c:pt>
                <c:pt idx="5">
                  <c:v>Lutte contre le gaspillage alimentaire</c:v>
                </c:pt>
                <c:pt idx="6">
                  <c:v>Gestion des déchets</c:v>
                </c:pt>
                <c:pt idx="7">
                  <c:v>Maîtrise de l'urbanisme et de la planification urbaine</c:v>
                </c:pt>
                <c:pt idx="8">
                  <c:v>Développement d'une croissance verte via la politique d'achat et d'investissement de la collectivité</c:v>
                </c:pt>
                <c:pt idx="9">
                  <c:v>Gestion raisonnée de l'eau</c:v>
                </c:pt>
                <c:pt idx="10">
                  <c:v>Autre</c:v>
                </c:pt>
              </c:strCache>
            </c:strRef>
          </c:cat>
          <c:val>
            <c:numRef>
              <c:f>Feuil1!$B$2:$B$12</c:f>
              <c:numCache>
                <c:formatCode>0.00%</c:formatCode>
                <c:ptCount val="11"/>
                <c:pt idx="0">
                  <c:v>0.304</c:v>
                </c:pt>
                <c:pt idx="1">
                  <c:v>0.29</c:v>
                </c:pt>
                <c:pt idx="2">
                  <c:v>0.318</c:v>
                </c:pt>
                <c:pt idx="3">
                  <c:v>0.391</c:v>
                </c:pt>
                <c:pt idx="4">
                  <c:v>0.348</c:v>
                </c:pt>
                <c:pt idx="5">
                  <c:v>0.304</c:v>
                </c:pt>
                <c:pt idx="6">
                  <c:v>0.203</c:v>
                </c:pt>
                <c:pt idx="7">
                  <c:v>0.246</c:v>
                </c:pt>
                <c:pt idx="8">
                  <c:v>0.275</c:v>
                </c:pt>
                <c:pt idx="9">
                  <c:v>0.159</c:v>
                </c:pt>
                <c:pt idx="10">
                  <c:v>0.029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4478680"/>
        <c:axId val="-2144552712"/>
      </c:barChart>
      <c:catAx>
        <c:axId val="-214447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4552712"/>
        <c:crosses val="autoZero"/>
        <c:auto val="1"/>
        <c:lblAlgn val="ctr"/>
        <c:lblOffset val="100"/>
        <c:noMultiLvlLbl val="0"/>
      </c:catAx>
      <c:valAx>
        <c:axId val="-21445527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144478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D49E0-FEAD-1F4B-9436-BDF1B74D29D6}" type="datetimeFigureOut">
              <a:rPr lang="fr-FR" smtClean="0"/>
              <a:t>05/11/15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94A8-E4AA-7444-91B8-6C7EBB9756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026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B3076-8F65-0E43-AEDC-505F35237437}" type="datetimeFigureOut">
              <a:rPr lang="fr-FR" smtClean="0"/>
              <a:t>05/11/15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606D-AB36-6245-BC77-B261786951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0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518599-8ECA-0A48-8BF8-603C4D768C93}" type="datetime1">
              <a:rPr lang="fr-FR" smtClean="0"/>
              <a:t>05/11/15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AMIF - Commission Environnement</a:t>
            </a:r>
            <a:endParaRPr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4C71-0E87-4046-94C4-1251D7576E3A}" type="datetime1">
              <a:rPr lang="fr-FR" smtClean="0"/>
              <a:t>05/11/15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31DD48-A22C-834A-BA28-F4BB69BD9A2A}" type="datetime1">
              <a:rPr lang="fr-FR" smtClean="0"/>
              <a:t>05/11/15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EC91-CB8A-3144-9C8F-2B7ACB86E05D}" type="datetime1">
              <a:rPr lang="fr-FR" smtClean="0"/>
              <a:t>05/11/15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4A8B-960C-B04F-AF43-CEB83200FCED}" type="datetime1">
              <a:rPr lang="fr-FR" smtClean="0"/>
              <a:t>05/11/15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AMIF - Commission Environnement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EAE53B-821B-444C-8FE2-C21BD3A6C6E8}" type="datetime1">
              <a:rPr lang="fr-FR" smtClean="0"/>
              <a:t>05/11/15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12603A-C852-C042-9457-6AE333C09761}" type="datetime1">
              <a:rPr lang="fr-FR" smtClean="0"/>
              <a:t>05/11/15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B59-0356-3645-AB28-2518BC6B1F8C}" type="datetime1">
              <a:rPr lang="fr-FR" smtClean="0"/>
              <a:t>05/11/15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8E14-4768-5D4A-8D23-B9462987BF87}" type="datetime1">
              <a:rPr lang="fr-FR" smtClean="0"/>
              <a:t>05/11/15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D4B-364D-204A-9EF7-5CA9AE71A2A2}" type="datetime1">
              <a:rPr lang="fr-FR" smtClean="0"/>
              <a:t>05/11/15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1330E6-C566-0A41-B1FB-55295E5422D3}" type="datetime1">
              <a:rPr lang="fr-FR" smtClean="0"/>
              <a:t>05/11/15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CC1A7E-C08C-E54E-AB7C-70F9A76028F5}" type="datetime1">
              <a:rPr lang="fr-FR" smtClean="0"/>
              <a:t>05/11/15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7C008F-BDD3-1540-97D1-FEEBE9318B6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7680" y="2524125"/>
            <a:ext cx="6553200" cy="1285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smtClean="0"/>
              <a:t>Enqu</a:t>
            </a:r>
            <a:r>
              <a:rPr lang="fr-FR" sz="2800" dirty="0" smtClean="0"/>
              <a:t>ête : </a:t>
            </a:r>
            <a:br>
              <a:rPr lang="fr-FR" sz="2800" dirty="0" smtClean="0"/>
            </a:br>
            <a:r>
              <a:rPr lang="fr-FR" sz="2800" dirty="0" smtClean="0"/>
              <a:t>les maires </a:t>
            </a:r>
            <a:r>
              <a:rPr lang="fr-FR" sz="2800" dirty="0" err="1" smtClean="0"/>
              <a:t>d’île-de-France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800" dirty="0" smtClean="0"/>
              <a:t>et la COP 21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Commission Environnement – 2015/11/10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81" y="3063874"/>
            <a:ext cx="803519" cy="14922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401805"/>
            <a:ext cx="2587625" cy="1688765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AMIF - Commission </a:t>
            </a:r>
            <a:r>
              <a:rPr lang="en-US" dirty="0" err="1" smtClean="0"/>
              <a:t>Environnement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500" b="1" dirty="0" smtClean="0"/>
              <a:t>Présentation de l’enquête COP 21</a:t>
            </a:r>
            <a:endParaRPr lang="fr-FR" sz="3500" b="1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639671179"/>
              </p:ext>
            </p:extLst>
          </p:nvPr>
        </p:nvGraphicFramePr>
        <p:xfrm>
          <a:off x="696979" y="1600199"/>
          <a:ext cx="780618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50900"/>
          </a:xfrm>
        </p:spPr>
        <p:txBody>
          <a:bodyPr>
            <a:noAutofit/>
          </a:bodyPr>
          <a:lstStyle/>
          <a:p>
            <a:r>
              <a:rPr lang="fr-FR" sz="3500" b="1" dirty="0" smtClean="0"/>
              <a:t>Des moyens humains dédiés au développement durable </a:t>
            </a:r>
            <a:endParaRPr lang="fr-FR" sz="35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316159"/>
              </p:ext>
            </p:extLst>
          </p:nvPr>
        </p:nvGraphicFramePr>
        <p:xfrm>
          <a:off x="238126" y="1589088"/>
          <a:ext cx="8302624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3</a:t>
            </a:fld>
            <a:endParaRPr lang="fr-FR"/>
          </a:p>
        </p:txBody>
      </p:sp>
      <p:pic>
        <p:nvPicPr>
          <p:cNvPr id="12" name="Image 11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638925" cy="920750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D</a:t>
            </a:r>
            <a:r>
              <a:rPr lang="fr-FR" sz="2800" b="1" dirty="0" smtClean="0"/>
              <a:t>omaines d’intervention prioritaires des communes pour lutter contre le changement climatique : </a:t>
            </a:r>
            <a:endParaRPr lang="fr-FR" sz="2800" b="1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710462161"/>
              </p:ext>
            </p:extLst>
          </p:nvPr>
        </p:nvGraphicFramePr>
        <p:xfrm>
          <a:off x="333374" y="1424827"/>
          <a:ext cx="8432673" cy="48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6896227" cy="990600"/>
          </a:xfrm>
        </p:spPr>
        <p:txBody>
          <a:bodyPr>
            <a:normAutofit fontScale="90000"/>
          </a:bodyPr>
          <a:lstStyle/>
          <a:p>
            <a:r>
              <a:rPr lang="fr-FR" sz="3300" b="1" dirty="0" smtClean="0"/>
              <a:t>Les outils utilisés par les communes pour mener une politique environnementale</a:t>
            </a:r>
            <a:endParaRPr lang="fr-FR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7752192"/>
              </p:ext>
            </p:extLst>
          </p:nvPr>
        </p:nvGraphicFramePr>
        <p:xfrm>
          <a:off x="238125" y="1752600"/>
          <a:ext cx="87630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500" b="1" dirty="0" smtClean="0"/>
              <a:t>Qu’attendez-vous de la COP 21 ? </a:t>
            </a:r>
            <a:endParaRPr lang="fr-FR" sz="35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3758176"/>
              </p:ext>
            </p:extLst>
          </p:nvPr>
        </p:nvGraphicFramePr>
        <p:xfrm>
          <a:off x="609600" y="1589088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pic>
        <p:nvPicPr>
          <p:cNvPr id="8" name="Image 7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7175500" cy="838200"/>
          </a:xfrm>
        </p:spPr>
        <p:txBody>
          <a:bodyPr>
            <a:noAutofit/>
          </a:bodyPr>
          <a:lstStyle/>
          <a:p>
            <a:r>
              <a:rPr lang="fr-FR" sz="2200" b="1" dirty="0" smtClean="0"/>
              <a:t>Comment l’Etat peut encourager les communes à mener des politiques en matière de développement durable ?</a:t>
            </a:r>
            <a:br>
              <a:rPr lang="fr-FR" sz="2200" b="1" dirty="0" smtClean="0"/>
            </a:br>
            <a:r>
              <a:rPr lang="fr-FR" sz="2500" b="1" dirty="0" smtClean="0"/>
              <a:t>   </a:t>
            </a:r>
            <a:endParaRPr lang="fr-FR" sz="25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2234628"/>
              </p:ext>
            </p:extLst>
          </p:nvPr>
        </p:nvGraphicFramePr>
        <p:xfrm>
          <a:off x="142874" y="1600200"/>
          <a:ext cx="90011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66775"/>
          </a:xfrm>
        </p:spPr>
        <p:txBody>
          <a:bodyPr>
            <a:noAutofit/>
          </a:bodyPr>
          <a:lstStyle/>
          <a:p>
            <a:r>
              <a:rPr lang="fr-FR" sz="2500" b="1" dirty="0" smtClean="0"/>
              <a:t>Que seriez-vous prêt à faire pour optimiser</a:t>
            </a:r>
            <a:br>
              <a:rPr lang="fr-FR" sz="2500" b="1" dirty="0" smtClean="0"/>
            </a:br>
            <a:r>
              <a:rPr lang="fr-FR" sz="2500" b="1" dirty="0" smtClean="0"/>
              <a:t>le développement de votre territoire </a:t>
            </a:r>
            <a:br>
              <a:rPr lang="fr-FR" sz="2500" b="1" dirty="0" smtClean="0"/>
            </a:br>
            <a:r>
              <a:rPr lang="fr-FR" sz="2500" b="1" dirty="0" smtClean="0"/>
              <a:t>en matière de développement durable ? </a:t>
            </a:r>
            <a:endParaRPr lang="fr-FR" sz="25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7782566"/>
              </p:ext>
            </p:extLst>
          </p:nvPr>
        </p:nvGraphicFramePr>
        <p:xfrm>
          <a:off x="111125" y="1688906"/>
          <a:ext cx="90328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74"/>
            <a:ext cx="6559550" cy="1206501"/>
          </a:xfrm>
        </p:spPr>
        <p:txBody>
          <a:bodyPr>
            <a:normAutofit fontScale="90000"/>
          </a:bodyPr>
          <a:lstStyle/>
          <a:p>
            <a:r>
              <a:rPr lang="fr-FR" sz="3000" b="1" dirty="0" smtClean="0"/>
              <a:t>D’ici à 2020, les nouveaux domaines d’intervention à aborder, selon vous, sont :</a:t>
            </a:r>
            <a:r>
              <a:rPr lang="fr-FR" sz="3000" dirty="0" smtClean="0"/>
              <a:t/>
            </a:r>
            <a:br>
              <a:rPr lang="fr-FR" sz="3000" dirty="0" smtClean="0"/>
            </a:br>
            <a:endParaRPr lang="fr-FR" sz="30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696414212"/>
              </p:ext>
            </p:extLst>
          </p:nvPr>
        </p:nvGraphicFramePr>
        <p:xfrm>
          <a:off x="98297" y="1700244"/>
          <a:ext cx="8667751" cy="477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AMIF - Commission Environnement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97C008F-BDD3-1540-97D1-FEEBE9318B69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 descr="logo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0" y="0"/>
            <a:ext cx="1468438" cy="1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édian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687</TotalTime>
  <Words>342</Words>
  <Application>Microsoft Macintosh PowerPoint</Application>
  <PresentationFormat>Présentation à l'écran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Médian</vt:lpstr>
      <vt:lpstr>Enquête :  les maires d’île-de-France  et la COP 21</vt:lpstr>
      <vt:lpstr>Présentation de l’enquête COP 21</vt:lpstr>
      <vt:lpstr>Des moyens humains dédiés au développement durable </vt:lpstr>
      <vt:lpstr>Domaines d’intervention prioritaires des communes pour lutter contre le changement climatique : </vt:lpstr>
      <vt:lpstr>Les outils utilisés par les communes pour mener une politique environnementale</vt:lpstr>
      <vt:lpstr>Qu’attendez-vous de la COP 21 ? </vt:lpstr>
      <vt:lpstr>Comment l’Etat peut encourager les communes à mener des politiques en matière de développement durable ?    </vt:lpstr>
      <vt:lpstr>Que seriez-vous prêt à faire pour optimiser le développement de votre territoire  en matière de développement durable ? </vt:lpstr>
      <vt:lpstr>D’ici à 2020, les nouveaux domaines d’intervention à aborder, selon vous, sont 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19</cp:revision>
  <dcterms:created xsi:type="dcterms:W3CDTF">2015-11-04T14:12:13Z</dcterms:created>
  <dcterms:modified xsi:type="dcterms:W3CDTF">2015-11-05T15:27:30Z</dcterms:modified>
</cp:coreProperties>
</file>