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 id="2147483686" r:id="rId4"/>
    <p:sldMasterId id="2147483716" r:id="rId5"/>
    <p:sldMasterId id="2147483726" r:id="rId6"/>
    <p:sldMasterId id="2147483738" r:id="rId7"/>
  </p:sldMasterIdLst>
  <p:notesMasterIdLst>
    <p:notesMasterId r:id="rId33"/>
  </p:notesMasterIdLst>
  <p:sldIdLst>
    <p:sldId id="1862287136" r:id="rId8"/>
    <p:sldId id="257" r:id="rId9"/>
    <p:sldId id="2237" r:id="rId10"/>
    <p:sldId id="1595" r:id="rId11"/>
    <p:sldId id="1862287146" r:id="rId12"/>
    <p:sldId id="1862287142" r:id="rId13"/>
    <p:sldId id="2147478778" r:id="rId14"/>
    <p:sldId id="1862287137" r:id="rId15"/>
    <p:sldId id="2147478789" r:id="rId16"/>
    <p:sldId id="2147478781" r:id="rId17"/>
    <p:sldId id="2147478780" r:id="rId18"/>
    <p:sldId id="2147478790" r:id="rId19"/>
    <p:sldId id="2147478791" r:id="rId20"/>
    <p:sldId id="2147478783" r:id="rId21"/>
    <p:sldId id="1862287138" r:id="rId22"/>
    <p:sldId id="2147478784" r:id="rId23"/>
    <p:sldId id="1862287170" r:id="rId24"/>
    <p:sldId id="2147478785" r:id="rId25"/>
    <p:sldId id="2147478774" r:id="rId26"/>
    <p:sldId id="2147478786" r:id="rId27"/>
    <p:sldId id="2147478787" r:id="rId28"/>
    <p:sldId id="1862287139" r:id="rId29"/>
    <p:sldId id="1643" r:id="rId30"/>
    <p:sldId id="2147478788" r:id="rId31"/>
    <p:sldId id="1639"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30D2EF-8B75-9E9F-FFF7-A9EBF09E5B44}" name="DELHOMME, Emmanuelle (DGEFP)" initials="DE(" userId="S::emmanuelle.delhomme@emploi.gouv.fr::ee1869ba-05bb-4aa1-a179-50510adcd3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1F84B-A00C-461B-8A6F-B819074B8E09}" type="datetimeFigureOut">
              <a:rPr lang="fr-FR" smtClean="0"/>
              <a:t>18/03/2024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8697E-58F4-4745-9B66-E6DF67C3E2B9}" type="slidenum">
              <a:rPr lang="fr-FR" smtClean="0"/>
              <a:t>‹N°›</a:t>
            </a:fld>
            <a:endParaRPr lang="fr-FR"/>
          </a:p>
        </p:txBody>
      </p:sp>
    </p:spTree>
    <p:extLst>
      <p:ext uri="{BB962C8B-B14F-4D97-AF65-F5344CB8AC3E}">
        <p14:creationId xmlns:p14="http://schemas.microsoft.com/office/powerpoint/2010/main" val="56819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0747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1126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2837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9391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6624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0923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1707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7744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27863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4288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1078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3964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1637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file:////Volumes/LOISIR/TRAVAIL%20LOLO/Pole%20Emploi/08_PPT%20Performance/imports/Logo%20PE.svg"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4.xml"/><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E9AA6-0061-9F45-D0C6-C99B49CE038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E26CE4-A2DB-0F68-D5AA-37FB086C6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B35EEA7-C7EE-C94B-7D28-5F1948B661E3}"/>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7B0E65B4-7622-A670-9CBF-3C291B61B7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2A82A0-D642-5E66-3F09-ABEDDEF57F03}"/>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94392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A4186-779F-0C6D-F3FA-FAC64E808D3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F6EBD95-44AA-734F-2884-77935760625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7124D5-44E1-413A-FBAF-DA3CA60F219F}"/>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5C19B029-78B4-5A3D-D113-853CBD59CE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7E2E07-089A-B9BC-3992-0EBD1F9F8AFB}"/>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40014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BE55D5-45EA-F5F7-399C-AC4B8D23E09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063AE1-9760-806F-38B5-57B909B164B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4306E2-CD89-11AC-102C-575C00DA88D7}"/>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02F015D4-1D26-D1ED-60E2-424ADD86C9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AEE370-83A1-CEA0-B9BC-179CC2B1E0DE}"/>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756118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a:t>Titre</a:t>
            </a:r>
          </a:p>
          <a:p>
            <a:pPr lvl="1"/>
            <a:r>
              <a:rPr lang="fr-FR"/>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D7698221-35EF-134F-B87A-568DECC70F29}" type="datetime1">
              <a:rPr lang="fr-FR" cap="all" smtClean="0"/>
              <a:pPr/>
              <a:t>18/03/2024</a:t>
            </a:fld>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79" y="102549"/>
            <a:ext cx="2732696" cy="2093720"/>
          </a:xfrm>
          <a:prstGeom prst="rect">
            <a:avLst/>
          </a:prstGeom>
        </p:spPr>
      </p:pic>
    </p:spTree>
    <p:extLst>
      <p:ext uri="{BB962C8B-B14F-4D97-AF65-F5344CB8AC3E}">
        <p14:creationId xmlns:p14="http://schemas.microsoft.com/office/powerpoint/2010/main" val="241935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856927"/>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431801" y="1172842"/>
            <a:ext cx="11233151" cy="719988"/>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E320F29E-1A84-83E8-9DE8-E98135F64245}"/>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3207731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1220755"/>
            <a:ext cx="11233151" cy="719988"/>
          </a:xfrm>
        </p:spPr>
        <p:txBody>
          <a:bodyPr/>
          <a:lstStyle/>
          <a:p>
            <a:r>
              <a:rPr lang="fr-FR"/>
              <a:t>Sommaire</a:t>
            </a:r>
          </a:p>
        </p:txBody>
      </p:sp>
      <p:sp>
        <p:nvSpPr>
          <p:cNvPr id="12"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90209314-20A2-C040-48E9-1B0FAC4F0F10}"/>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949204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856927"/>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1102423"/>
            <a:ext cx="11233151" cy="719988"/>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6"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82CE8463-F75E-EADF-81E4-17E7C215B639}"/>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428089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856927"/>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1102423"/>
            <a:ext cx="11233151" cy="719988"/>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7832EB67-466B-1661-0F4D-E41F9A2104FF}"/>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230202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856927"/>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1102423"/>
            <a:ext cx="11233151" cy="719988"/>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D8CB2F4C-4F50-4586-2200-B4D3D724BA70}"/>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2443712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a:t>Titre</a:t>
            </a:r>
          </a:p>
          <a:p>
            <a:pPr lvl="1"/>
            <a:r>
              <a:rPr lang="fr-FR"/>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pic>
        <p:nvPicPr>
          <p:cNvPr id="2" name="Image 1">
            <a:extLst>
              <a:ext uri="{FF2B5EF4-FFF2-40B4-BE49-F238E27FC236}">
                <a16:creationId xmlns:a16="http://schemas.microsoft.com/office/drawing/2014/main" id="{2C12EEB2-45A2-2821-644C-1AEACFF528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8402" y="6081"/>
            <a:ext cx="2890855" cy="2216544"/>
          </a:xfrm>
          <a:prstGeom prst="rect">
            <a:avLst/>
          </a:prstGeom>
          <a:noFill/>
          <a:ln>
            <a:noFill/>
          </a:ln>
        </p:spPr>
      </p:pic>
      <p:sp>
        <p:nvSpPr>
          <p:cNvPr id="3" name="Espace réservé de la date 1">
            <a:extLst>
              <a:ext uri="{FF2B5EF4-FFF2-40B4-BE49-F238E27FC236}">
                <a16:creationId xmlns:a16="http://schemas.microsoft.com/office/drawing/2014/main" id="{23A76499-014D-BF28-F3D8-3C300EA8F06B}"/>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63709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220755"/>
            <a:ext cx="12192000" cy="5688523"/>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3" name="Espace réservé de la date 1">
            <a:extLst>
              <a:ext uri="{FF2B5EF4-FFF2-40B4-BE49-F238E27FC236}">
                <a16:creationId xmlns:a16="http://schemas.microsoft.com/office/drawing/2014/main" id="{F678677D-D5C7-86D1-E9A4-15A035E95177}"/>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bg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184075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B0219-E697-580A-69A4-B1CB919160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54A69C-943A-E1CE-87A4-ACAA69819C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4E40E8-8CC0-F41C-BE2D-A7017DDEECE7}"/>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6EB3428A-7C9E-4372-E128-A781F865FD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B9A7FE-3EA3-EF30-EBD6-7B1DD996285A}"/>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280737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18/03/2024</a:t>
            </a:fld>
            <a:endParaRPr lang="fr-FR"/>
          </a:p>
        </p:txBody>
      </p:sp>
      <p:sp>
        <p:nvSpPr>
          <p:cNvPr id="5" name="Espace réservé du pied de page 4"/>
          <p:cNvSpPr>
            <a:spLocks noGrp="1"/>
          </p:cNvSpPr>
          <p:nvPr>
            <p:ph type="ftr" sz="quarter" idx="11"/>
          </p:nvPr>
        </p:nvSpPr>
        <p:spPr bwMode="gray">
          <a:xfrm>
            <a:off x="960000" y="5445225"/>
            <a:ext cx="4320000" cy="981304"/>
          </a:xfrm>
          <a:prstGeom prst="rect">
            <a:avLst/>
          </a:prstGeom>
        </p:spPr>
        <p:txBody>
          <a:bodyPr anchor="ctr" anchorCtr="0"/>
          <a:lstStyle>
            <a:lvl1pPr algn="l">
              <a:defRPr sz="1533"/>
            </a:lvl1pPr>
          </a:lstStyle>
          <a:p>
            <a:r>
              <a:rPr lang="fr-FR"/>
              <a:t>Délégation générale</a:t>
            </a:r>
            <a:br>
              <a:rPr lang="fr-FR"/>
            </a:br>
            <a:r>
              <a:rPr lang="fr-FR"/>
              <a:t>à l’emploi et à la </a:t>
            </a:r>
            <a:br>
              <a:rPr lang="fr-FR"/>
            </a:br>
            <a:r>
              <a:rPr lang="fr-FR"/>
              <a:t>formation professionnelle</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3" name="Image 2">
            <a:extLst>
              <a:ext uri="{FF2B5EF4-FFF2-40B4-BE49-F238E27FC236}">
                <a16:creationId xmlns:a16="http://schemas.microsoft.com/office/drawing/2014/main" id="{7ECE8D43-54B3-0E64-BC5A-99ED0AFD67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12" y="-278613"/>
            <a:ext cx="5712105" cy="4379721"/>
          </a:xfrm>
          <a:prstGeom prst="rect">
            <a:avLst/>
          </a:prstGeom>
          <a:noFill/>
          <a:ln>
            <a:noFill/>
          </a:ln>
        </p:spPr>
      </p:pic>
    </p:spTree>
    <p:extLst>
      <p:ext uri="{BB962C8B-B14F-4D97-AF65-F5344CB8AC3E}">
        <p14:creationId xmlns:p14="http://schemas.microsoft.com/office/powerpoint/2010/main" val="4018564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2E36584-BA20-1349-92EC-7AFD8AC2BDB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049AC54-2CDB-F93B-BA5D-0D206955A6C7}"/>
              </a:ext>
            </a:extLst>
          </p:cNvPr>
          <p:cNvSpPr>
            <a:spLocks noGrp="1"/>
          </p:cNvSpPr>
          <p:nvPr>
            <p:ph type="sldNum" sz="quarter" idx="12"/>
          </p:nvPr>
        </p:nvSpPr>
        <p:spPr/>
        <p:txBody>
          <a:bodyPr/>
          <a:lstStyle/>
          <a:p>
            <a:fld id="{E4208B8E-5D47-4B32-AF85-2457104BF6D6}" type="slidenum">
              <a:rPr lang="fr-FR" smtClean="0"/>
              <a:t>‹N°›</a:t>
            </a:fld>
            <a:endParaRPr lang="fr-FR"/>
          </a:p>
        </p:txBody>
      </p:sp>
      <p:sp>
        <p:nvSpPr>
          <p:cNvPr id="5" name="Espace réservé de la date 1">
            <a:extLst>
              <a:ext uri="{FF2B5EF4-FFF2-40B4-BE49-F238E27FC236}">
                <a16:creationId xmlns:a16="http://schemas.microsoft.com/office/drawing/2014/main" id="{6C7208A9-45BA-3DC9-8170-FCA6261AD864}"/>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1280915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2E36584-BA20-1349-92EC-7AFD8AC2BDB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049AC54-2CDB-F93B-BA5D-0D206955A6C7}"/>
              </a:ext>
            </a:extLst>
          </p:cNvPr>
          <p:cNvSpPr>
            <a:spLocks noGrp="1"/>
          </p:cNvSpPr>
          <p:nvPr>
            <p:ph type="sldNum" sz="quarter" idx="12"/>
          </p:nvPr>
        </p:nvSpPr>
        <p:spPr/>
        <p:txBody>
          <a:bodyPr/>
          <a:lstStyle/>
          <a:p>
            <a:fld id="{E4208B8E-5D47-4B32-AF85-2457104BF6D6}" type="slidenum">
              <a:rPr lang="fr-FR" smtClean="0"/>
              <a:t>‹N°›</a:t>
            </a:fld>
            <a:endParaRPr lang="fr-FR"/>
          </a:p>
        </p:txBody>
      </p:sp>
      <p:sp>
        <p:nvSpPr>
          <p:cNvPr id="5" name="Espace réservé de la date 1">
            <a:extLst>
              <a:ext uri="{FF2B5EF4-FFF2-40B4-BE49-F238E27FC236}">
                <a16:creationId xmlns:a16="http://schemas.microsoft.com/office/drawing/2014/main" id="{6C7208A9-45BA-3DC9-8170-FCA6261AD864}"/>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
        <p:nvSpPr>
          <p:cNvPr id="2" name="Titre 18">
            <a:extLst>
              <a:ext uri="{FF2B5EF4-FFF2-40B4-BE49-F238E27FC236}">
                <a16:creationId xmlns:a16="http://schemas.microsoft.com/office/drawing/2014/main" id="{59C00D12-DBCC-C192-838E-383B91A319B0}"/>
              </a:ext>
            </a:extLst>
          </p:cNvPr>
          <p:cNvSpPr>
            <a:spLocks noGrp="1"/>
          </p:cNvSpPr>
          <p:nvPr>
            <p:ph type="title" hasCustomPrompt="1"/>
          </p:nvPr>
        </p:nvSpPr>
        <p:spPr>
          <a:xfrm>
            <a:off x="2009671" y="470487"/>
            <a:ext cx="9655280" cy="719988"/>
          </a:xfrm>
        </p:spPr>
        <p:txBody>
          <a:bodyPr/>
          <a:lstStyle>
            <a:lvl1pPr>
              <a:defRPr>
                <a:solidFill>
                  <a:schemeClr val="tx2"/>
                </a:solidFill>
              </a:defRPr>
            </a:lvl1pPr>
          </a:lstStyle>
          <a:p>
            <a:r>
              <a:rPr lang="fr-FR"/>
              <a:t>Sommaire</a:t>
            </a:r>
          </a:p>
        </p:txBody>
      </p:sp>
    </p:spTree>
    <p:extLst>
      <p:ext uri="{BB962C8B-B14F-4D97-AF65-F5344CB8AC3E}">
        <p14:creationId xmlns:p14="http://schemas.microsoft.com/office/powerpoint/2010/main" val="7104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F174644E-D2CB-55F0-7F72-72EC38448D44}"/>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Diapositive think-cell" r:id="rId3" imgW="455" imgH="454" progId="TCLayout.ActiveDocument.1">
                  <p:embed/>
                </p:oleObj>
              </mc:Choice>
              <mc:Fallback>
                <p:oleObj name="Diapositive think-cell" r:id="rId3" imgW="455" imgH="454" progId="TCLayout.ActiveDocument.1">
                  <p:embed/>
                  <p:pic>
                    <p:nvPicPr>
                      <p:cNvPr id="8" name="Objet 7" hidden="1">
                        <a:extLst>
                          <a:ext uri="{FF2B5EF4-FFF2-40B4-BE49-F238E27FC236}">
                            <a16:creationId xmlns:a16="http://schemas.microsoft.com/office/drawing/2014/main" id="{F174644E-D2CB-55F0-7F72-72EC38448D44}"/>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p:txBody>
          <a:bodyPr/>
          <a:lstStyle>
            <a:lvl1pPr>
              <a:spcBef>
                <a:spcPts val="975"/>
              </a:spcBef>
              <a:defRPr sz="1800"/>
            </a:lvl1pPr>
            <a:lvl2pPr>
              <a:spcBef>
                <a:spcPts val="975"/>
              </a:spcBef>
              <a:defRPr/>
            </a:lvl2pPr>
            <a:lvl3pPr>
              <a:spcBef>
                <a:spcPts val="975"/>
              </a:spcBef>
              <a:defRPr/>
            </a:lvl3pPr>
            <a:lvl4pPr>
              <a:spcBef>
                <a:spcPts val="975"/>
              </a:spcBef>
              <a:defRPr/>
            </a:lvl4pPr>
            <a:lvl5pPr>
              <a:spcBef>
                <a:spcPts val="975"/>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numéro de diapositive 4">
            <a:extLst>
              <a:ext uri="{FF2B5EF4-FFF2-40B4-BE49-F238E27FC236}">
                <a16:creationId xmlns:a16="http://schemas.microsoft.com/office/drawing/2014/main" id="{5CB8C9EF-BD95-446C-49AA-AF40C0D74AEF}"/>
              </a:ext>
            </a:extLst>
          </p:cNvPr>
          <p:cNvSpPr>
            <a:spLocks noGrp="1"/>
          </p:cNvSpPr>
          <p:nvPr>
            <p:ph type="sldNum" sz="quarter" idx="12"/>
          </p:nvPr>
        </p:nvSpPr>
        <p:spPr/>
        <p:txBody>
          <a:bodyPr/>
          <a:lstStyle/>
          <a:p>
            <a:fld id="{421F6CDE-9B77-4806-AE0E-C3E3F438A0D2}" type="slidenum">
              <a:rPr lang="fr-FR" smtClean="0">
                <a:solidFill>
                  <a:srgbClr val="000000"/>
                </a:solidFill>
              </a:rPr>
              <a:pPr/>
              <a:t>‹N°›</a:t>
            </a:fld>
            <a:endParaRPr lang="fr-FR">
              <a:solidFill>
                <a:srgbClr val="000000"/>
              </a:solidFill>
            </a:endParaRPr>
          </a:p>
        </p:txBody>
      </p:sp>
      <p:sp>
        <p:nvSpPr>
          <p:cNvPr id="6" name="Espace réservé de la date 1">
            <a:extLst>
              <a:ext uri="{FF2B5EF4-FFF2-40B4-BE49-F238E27FC236}">
                <a16:creationId xmlns:a16="http://schemas.microsoft.com/office/drawing/2014/main" id="{2F359D99-B135-F94C-F814-F71BDF2DBAEC}"/>
              </a:ext>
            </a:extLst>
          </p:cNvPr>
          <p:cNvSpPr>
            <a:spLocks noGrp="1"/>
          </p:cNvSpPr>
          <p:nvPr>
            <p:ph type="dt" sz="half" idx="2"/>
          </p:nvPr>
        </p:nvSpPr>
        <p:spPr>
          <a:xfrm>
            <a:off x="420937" y="6378002"/>
            <a:ext cx="2743200" cy="366183"/>
          </a:xfrm>
          <a:prstGeom prst="rect">
            <a:avLst/>
          </a:prstGeom>
        </p:spPr>
        <p:txBody>
          <a:bodyPr vert="horz" lIns="91440" tIns="45720" rIns="91440" bIns="45720" rtlCol="0" anchor="ctr"/>
          <a:lstStyle>
            <a:lvl1pPr algn="l">
              <a:defRPr sz="1000" b="1">
                <a:solidFill>
                  <a:schemeClr val="tx1"/>
                </a:solidFill>
              </a:defRPr>
            </a:lvl1pPr>
          </a:lstStyle>
          <a:p>
            <a:fld id="{B858D49A-5A7A-574D-A0ED-52B5C1EFA876}" type="datetime1">
              <a:rPr lang="fr-FR" cap="all" smtClean="0">
                <a:solidFill>
                  <a:srgbClr val="000000"/>
                </a:solidFill>
              </a:rPr>
              <a:pPr/>
              <a:t>18/03/2024</a:t>
            </a:fld>
            <a:endParaRPr lang="fr-FR" cap="all">
              <a:solidFill>
                <a:srgbClr val="000000"/>
              </a:solidFill>
            </a:endParaRPr>
          </a:p>
        </p:txBody>
      </p:sp>
    </p:spTree>
    <p:extLst>
      <p:ext uri="{BB962C8B-B14F-4D97-AF65-F5344CB8AC3E}">
        <p14:creationId xmlns:p14="http://schemas.microsoft.com/office/powerpoint/2010/main" val="3939654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a:solidFill>
                <a:srgbClr val="000000"/>
              </a:solidFill>
            </a:endParaRP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D0A8FA48-7AA5-4632-8B5B-C8B62201F207}" type="datetime1">
              <a:rPr lang="fr-FR" cap="all" smtClean="0">
                <a:solidFill>
                  <a:srgbClr val="000000"/>
                </a:solidFill>
              </a:rPr>
              <a:pPr/>
              <a:t>18/03/2024</a:t>
            </a:fld>
            <a:endParaRPr lang="fr-FR" cap="all">
              <a:solidFill>
                <a:srgbClr val="000000"/>
              </a:solidFill>
            </a:endParaRP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solidFill>
                  <a:srgbClr val="000000"/>
                </a:solidFill>
              </a:rPr>
              <a:t>Haut-commissaire à l’emploi et à l’engagement des entreprises</a:t>
            </a:r>
          </a:p>
        </p:txBody>
      </p:sp>
    </p:spTree>
    <p:extLst>
      <p:ext uri="{BB962C8B-B14F-4D97-AF65-F5344CB8AC3E}">
        <p14:creationId xmlns:p14="http://schemas.microsoft.com/office/powerpoint/2010/main" val="1851937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21244" y="2112309"/>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944C0B55-2A9A-4718-8748-6CC434C02B59}" type="datetime1">
              <a:rPr lang="fr-FR" cap="all" smtClean="0">
                <a:solidFill>
                  <a:srgbClr val="000000"/>
                </a:solidFill>
              </a:rPr>
              <a:pPr/>
              <a:t>18/03/2024</a:t>
            </a:fld>
            <a:endParaRPr lang="fr-FR" cap="all">
              <a:solidFill>
                <a:srgbClr val="000000"/>
              </a:solidFill>
            </a:endParaRP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a:t>Sommaire</a:t>
            </a:r>
          </a:p>
        </p:txBody>
      </p:sp>
      <p:grpSp>
        <p:nvGrpSpPr>
          <p:cNvPr id="2" name="Groupe 1"/>
          <p:cNvGrpSpPr/>
          <p:nvPr userDrawn="1"/>
        </p:nvGrpSpPr>
        <p:grpSpPr>
          <a:xfrm>
            <a:off x="11063288" y="6099628"/>
            <a:ext cx="1128712" cy="889000"/>
            <a:chOff x="11063288" y="6099628"/>
            <a:chExt cx="1128712" cy="889000"/>
          </a:xfrm>
        </p:grpSpPr>
        <p:grpSp>
          <p:nvGrpSpPr>
            <p:cNvPr id="11"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2"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13"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pic>
          <p:nvPicPr>
            <p:cNvPr id="1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grpSp>
    </p:spTree>
    <p:extLst>
      <p:ext uri="{BB962C8B-B14F-4D97-AF65-F5344CB8AC3E}">
        <p14:creationId xmlns:p14="http://schemas.microsoft.com/office/powerpoint/2010/main" val="2607869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a:solidFill>
                <a:srgbClr val="000000"/>
              </a:solidFill>
            </a:endParaRP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9AA42867-13C7-48CF-AAC1-9299C37F1A33}" type="datetime1">
              <a:rPr lang="fr-FR" cap="all" smtClean="0">
                <a:solidFill>
                  <a:srgbClr val="000000"/>
                </a:solidFill>
              </a:rPr>
              <a:pPr/>
              <a:t>18/03/2024</a:t>
            </a:fld>
            <a:endParaRPr lang="fr-FR" cap="all">
              <a:solidFill>
                <a:srgbClr val="000000"/>
              </a:solidFill>
            </a:endParaRP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solidFill>
                  <a:srgbClr val="000000"/>
                </a:solidFill>
              </a:rPr>
              <a:t>Haut-commissaire à l’emploi et à l’engagement des entreprises</a:t>
            </a:r>
          </a:p>
        </p:txBody>
      </p:sp>
    </p:spTree>
    <p:extLst>
      <p:ext uri="{BB962C8B-B14F-4D97-AF65-F5344CB8AC3E}">
        <p14:creationId xmlns:p14="http://schemas.microsoft.com/office/powerpoint/2010/main" val="153942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a:solidFill>
                <a:srgbClr val="000000"/>
              </a:solidFill>
            </a:endParaRPr>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41B17A47-553B-4FB4-8D94-F18ECB9A4135}" type="datetime1">
              <a:rPr lang="fr-FR" cap="all" smtClean="0">
                <a:solidFill>
                  <a:srgbClr val="000000"/>
                </a:solidFill>
              </a:rPr>
              <a:pPr/>
              <a:t>18/03/2024</a:t>
            </a:fld>
            <a:endParaRPr lang="fr-FR" cap="all">
              <a:solidFill>
                <a:srgbClr val="000000"/>
              </a:solidFill>
            </a:endParaRP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solidFill>
                  <a:srgbClr val="000000"/>
                </a:solidFill>
              </a:rPr>
              <a:t>Haut-commissaire à l’emploi et à l’engagement des entreprises</a:t>
            </a:r>
          </a:p>
        </p:txBody>
      </p:sp>
    </p:spTree>
    <p:extLst>
      <p:ext uri="{BB962C8B-B14F-4D97-AF65-F5344CB8AC3E}">
        <p14:creationId xmlns:p14="http://schemas.microsoft.com/office/powerpoint/2010/main" val="1926548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a:solidFill>
                <a:srgbClr val="000000"/>
              </a:solidFill>
            </a:endParaRPr>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FD5F32B6-10A4-414E-B65D-2CD9D27C9340}" type="datetime1">
              <a:rPr lang="fr-FR" cap="all" smtClean="0">
                <a:solidFill>
                  <a:srgbClr val="000000"/>
                </a:solidFill>
              </a:rPr>
              <a:pPr/>
              <a:t>18/03/2024</a:t>
            </a:fld>
            <a:endParaRPr lang="fr-FR" cap="all">
              <a:solidFill>
                <a:srgbClr val="000000"/>
              </a:solidFill>
            </a:endParaRP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solidFill>
                  <a:srgbClr val="000000"/>
                </a:solidFill>
              </a:rPr>
              <a:t>Haut-commissaire à l’emploi et à l’engagement des entreprises</a:t>
            </a:r>
          </a:p>
        </p:txBody>
      </p:sp>
    </p:spTree>
    <p:extLst>
      <p:ext uri="{BB962C8B-B14F-4D97-AF65-F5344CB8AC3E}">
        <p14:creationId xmlns:p14="http://schemas.microsoft.com/office/powerpoint/2010/main" val="277243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a:t>Titre</a:t>
            </a:r>
          </a:p>
          <a:p>
            <a:pPr lvl="1"/>
            <a:r>
              <a:rPr lang="fr-FR"/>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282E9E4B-C293-4EA6-A7A9-1512AD4525FF}" type="datetime1">
              <a:rPr lang="fr-FR" cap="all" smtClean="0">
                <a:solidFill>
                  <a:srgbClr val="000000"/>
                </a:solidFill>
              </a:rPr>
              <a:pPr/>
              <a:t>18/03/2024</a:t>
            </a:fld>
            <a:endParaRPr lang="fr-FR" cap="all">
              <a:solidFill>
                <a:srgbClr val="000000"/>
              </a:solidFill>
            </a:endParaRPr>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solidFill>
                  <a:srgbClr val="000000"/>
                </a:solidFill>
              </a:rPr>
              <a:pPr/>
              <a:t>‹N°›</a:t>
            </a:fld>
            <a:endParaRPr lang="fr-FR">
              <a:solidFill>
                <a:srgbClr val="000000"/>
              </a:solidFill>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0" y="167038"/>
            <a:ext cx="2999001" cy="2491477"/>
          </a:xfrm>
          <a:prstGeom prst="rect">
            <a:avLst/>
          </a:prstGeom>
        </p:spPr>
      </p:pic>
    </p:spTree>
    <p:extLst>
      <p:ext uri="{BB962C8B-B14F-4D97-AF65-F5344CB8AC3E}">
        <p14:creationId xmlns:p14="http://schemas.microsoft.com/office/powerpoint/2010/main" val="202553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AEE64-6A59-87C5-3091-B48BA37C09A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03B2A2-E8BF-7E29-10FA-FE109445D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409590-1568-26F7-5DF3-ED468D7A929A}"/>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8AD7F4E4-574F-6004-C561-69F95DFB9F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796B1F-B280-1B6B-7952-572EDDCEA70B}"/>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4046610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fld id="{C3E798D3-A1C3-4F74-8E76-A814CB15ABC7}" type="datetime1">
              <a:rPr lang="fr-FR" cap="all" smtClean="0">
                <a:solidFill>
                  <a:srgbClr val="FFFFFF"/>
                </a:solidFill>
              </a:rPr>
              <a:pPr/>
              <a:t>18/03/2024</a:t>
            </a:fld>
            <a:endParaRPr lang="fr-FR" cap="all">
              <a:solidFill>
                <a:srgbClr val="FFFFFF"/>
              </a:solidFill>
            </a:endParaRP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solidFill>
                  <a:srgbClr val="FFFFFF"/>
                </a:solidFill>
              </a:rPr>
              <a:pPr/>
              <a:t>‹N°›</a:t>
            </a:fld>
            <a:endParaRPr lang="fr-FR">
              <a:solidFill>
                <a:srgbClr val="FFFFFF"/>
              </a:solidFill>
            </a:endParaRP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solidFill>
                  <a:srgbClr val="000000"/>
                </a:solidFill>
              </a:rPr>
              <a:t>Haut-commissaire à l’emploi et à l’engagement des entreprises</a:t>
            </a:r>
          </a:p>
        </p:txBody>
      </p:sp>
    </p:spTree>
    <p:extLst>
      <p:ext uri="{BB962C8B-B14F-4D97-AF65-F5344CB8AC3E}">
        <p14:creationId xmlns:p14="http://schemas.microsoft.com/office/powerpoint/2010/main" val="4174270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EBF005E9-83AD-4999-A5FF-0DE9461BFA0C}" type="datetime1">
              <a:rPr lang="fr-FR" smtClean="0">
                <a:solidFill>
                  <a:srgbClr val="000000">
                    <a:alpha val="0"/>
                  </a:srgbClr>
                </a:solidFill>
              </a:rPr>
              <a:pPr/>
              <a:t>18/03/2024</a:t>
            </a:fld>
            <a:endParaRPr lang="fr-FR">
              <a:solidFill>
                <a:srgbClr val="000000">
                  <a:alpha val="0"/>
                </a:srgbClr>
              </a:solidFill>
            </a:endParaRPr>
          </a:p>
        </p:txBody>
      </p:sp>
      <p:sp>
        <p:nvSpPr>
          <p:cNvPr id="5" name="Espace réservé du pied de page 4"/>
          <p:cNvSpPr>
            <a:spLocks noGrp="1"/>
          </p:cNvSpPr>
          <p:nvPr>
            <p:ph type="ftr" sz="quarter" idx="11"/>
          </p:nvPr>
        </p:nvSpPr>
        <p:spPr bwMode="gray">
          <a:xfrm>
            <a:off x="960000" y="5829266"/>
            <a:ext cx="4320000" cy="597263"/>
          </a:xfrm>
          <a:prstGeom prst="rect">
            <a:avLst/>
          </a:prstGeom>
        </p:spPr>
        <p:txBody>
          <a:bodyPr anchor="ctr" anchorCtr="0"/>
          <a:lstStyle>
            <a:lvl1pPr algn="l">
              <a:defRPr sz="1533"/>
            </a:lvl1pPr>
          </a:lstStyle>
          <a:p>
            <a:r>
              <a:rPr lang="fr-FR">
                <a:solidFill>
                  <a:srgbClr val="000000"/>
                </a:solidFill>
              </a:rPr>
              <a:t>Haut-commissaire à l’emploi et à l’engagement des entreprises</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52600"/>
            <a:ext cx="4896544" cy="4067897"/>
          </a:xfrm>
          <a:prstGeom prst="rect">
            <a:avLst/>
          </a:prstGeom>
        </p:spPr>
      </p:pic>
    </p:spTree>
    <p:extLst>
      <p:ext uri="{BB962C8B-B14F-4D97-AF65-F5344CB8AC3E}">
        <p14:creationId xmlns:p14="http://schemas.microsoft.com/office/powerpoint/2010/main" val="29508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D0A8FA48-7AA5-4632-8B5B-C8B62201F207}" type="datetime1">
              <a:rPr lang="fr-FR" cap="all" smtClean="0"/>
              <a:t>18/03/2024</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Haut-commissaire à l’emploi et à l’engagement des entreprises</a:t>
            </a:r>
          </a:p>
        </p:txBody>
      </p:sp>
    </p:spTree>
    <p:extLst>
      <p:ext uri="{BB962C8B-B14F-4D97-AF65-F5344CB8AC3E}">
        <p14:creationId xmlns:p14="http://schemas.microsoft.com/office/powerpoint/2010/main" val="1130500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944C0B55-2A9A-4718-8748-6CC434C02B59}" type="datetime1">
              <a:rPr lang="fr-FR" cap="all" smtClean="0"/>
              <a:t>18/03/2024</a:t>
            </a:fld>
            <a:endParaRPr lang="fr-FR" cap="all"/>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a:t>Sommaire</a:t>
            </a:r>
          </a:p>
        </p:txBody>
      </p:sp>
    </p:spTree>
    <p:extLst>
      <p:ext uri="{BB962C8B-B14F-4D97-AF65-F5344CB8AC3E}">
        <p14:creationId xmlns:p14="http://schemas.microsoft.com/office/powerpoint/2010/main" val="3220279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9AA42867-13C7-48CF-AAC1-9299C37F1A33}" type="datetime1">
              <a:rPr lang="fr-FR" cap="all" smtClean="0"/>
              <a:t>18/03/2024</a:t>
            </a:fld>
            <a:endParaRPr lang="fr-FR" cap="all"/>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Haut-commissaire à l’emploi et à l’engagement des entreprises</a:t>
            </a:r>
          </a:p>
        </p:txBody>
      </p:sp>
    </p:spTree>
    <p:extLst>
      <p:ext uri="{BB962C8B-B14F-4D97-AF65-F5344CB8AC3E}">
        <p14:creationId xmlns:p14="http://schemas.microsoft.com/office/powerpoint/2010/main" val="3551528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41B17A47-553B-4FB4-8D94-F18ECB9A4135}" type="datetime1">
              <a:rPr lang="fr-FR" cap="all" smtClean="0"/>
              <a:t>18/03/2024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Haut-commissaire à l’emploi et à l’engagement des entreprises</a:t>
            </a:r>
          </a:p>
        </p:txBody>
      </p:sp>
    </p:spTree>
    <p:extLst>
      <p:ext uri="{BB962C8B-B14F-4D97-AF65-F5344CB8AC3E}">
        <p14:creationId xmlns:p14="http://schemas.microsoft.com/office/powerpoint/2010/main" val="3986160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FD5F32B6-10A4-414E-B65D-2CD9D27C9340}" type="datetime1">
              <a:rPr lang="fr-FR" cap="all" smtClean="0"/>
              <a:t>18/03/2024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Haut-commissaire à l’emploi et à l’engagement des entreprises</a:t>
            </a:r>
          </a:p>
        </p:txBody>
      </p:sp>
    </p:spTree>
    <p:extLst>
      <p:ext uri="{BB962C8B-B14F-4D97-AF65-F5344CB8AC3E}">
        <p14:creationId xmlns:p14="http://schemas.microsoft.com/office/powerpoint/2010/main" val="2622747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a:t>Titre</a:t>
            </a:r>
          </a:p>
          <a:p>
            <a:pPr lvl="1"/>
            <a:r>
              <a:rPr lang="fr-FR"/>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282E9E4B-C293-4EA6-A7A9-1512AD4525FF}" type="datetime1">
              <a:rPr lang="fr-FR" cap="all" smtClean="0"/>
              <a:t>18/03/2024</a:t>
            </a:fld>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0" y="167038"/>
            <a:ext cx="2999001" cy="2491477"/>
          </a:xfrm>
          <a:prstGeom prst="rect">
            <a:avLst/>
          </a:prstGeom>
        </p:spPr>
      </p:pic>
    </p:spTree>
    <p:extLst>
      <p:ext uri="{BB962C8B-B14F-4D97-AF65-F5344CB8AC3E}">
        <p14:creationId xmlns:p14="http://schemas.microsoft.com/office/powerpoint/2010/main" val="3955861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fld id="{C3E798D3-A1C3-4F74-8E76-A814CB15ABC7}" type="datetime1">
              <a:rPr lang="fr-FR" cap="all" smtClean="0"/>
              <a:t>18/03/2024</a:t>
            </a:fld>
            <a:endParaRPr lang="fr-FR" cap="all"/>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Haut-commissaire à l’emploi et à l’engagement des entreprises</a:t>
            </a:r>
          </a:p>
        </p:txBody>
      </p:sp>
    </p:spTree>
    <p:extLst>
      <p:ext uri="{BB962C8B-B14F-4D97-AF65-F5344CB8AC3E}">
        <p14:creationId xmlns:p14="http://schemas.microsoft.com/office/powerpoint/2010/main" val="3860270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EBF005E9-83AD-4999-A5FF-0DE9461BFA0C}" type="datetime1">
              <a:rPr lang="fr-FR" smtClean="0"/>
              <a:t>18/03/2024</a:t>
            </a:fld>
            <a:endParaRPr lang="fr-FR"/>
          </a:p>
        </p:txBody>
      </p:sp>
      <p:sp>
        <p:nvSpPr>
          <p:cNvPr id="5" name="Espace réservé du pied de page 4"/>
          <p:cNvSpPr>
            <a:spLocks noGrp="1"/>
          </p:cNvSpPr>
          <p:nvPr>
            <p:ph type="ftr" sz="quarter" idx="11"/>
          </p:nvPr>
        </p:nvSpPr>
        <p:spPr bwMode="gray">
          <a:xfrm>
            <a:off x="960000" y="5829266"/>
            <a:ext cx="4320000" cy="597263"/>
          </a:xfrm>
          <a:prstGeom prst="rect">
            <a:avLst/>
          </a:prstGeom>
        </p:spPr>
        <p:txBody>
          <a:bodyPr anchor="ctr" anchorCtr="0"/>
          <a:lstStyle>
            <a:lvl1pPr algn="l">
              <a:defRPr sz="1533"/>
            </a:lvl1pPr>
          </a:lstStyle>
          <a:p>
            <a:r>
              <a:rPr lang="fr-FR"/>
              <a:t>Haut-commissaire à l’emploi et à l’engagement des entreprises</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52600"/>
            <a:ext cx="4896544" cy="4067897"/>
          </a:xfrm>
          <a:prstGeom prst="rect">
            <a:avLst/>
          </a:prstGeom>
        </p:spPr>
      </p:pic>
    </p:spTree>
    <p:extLst>
      <p:ext uri="{BB962C8B-B14F-4D97-AF65-F5344CB8AC3E}">
        <p14:creationId xmlns:p14="http://schemas.microsoft.com/office/powerpoint/2010/main" val="358513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91F87-2E54-0DE9-2163-51A5E77E4A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30EC8F-64A8-8B57-67EC-70B31AE7EDA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449934F-C6F2-E862-8583-A435026D25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77A9135-C1D0-2BB5-84FE-5E96AE70DB53}"/>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6" name="Espace réservé du pied de page 5">
            <a:extLst>
              <a:ext uri="{FF2B5EF4-FFF2-40B4-BE49-F238E27FC236}">
                <a16:creationId xmlns:a16="http://schemas.microsoft.com/office/drawing/2014/main" id="{5C715906-3CFD-208F-6554-48CF2B67D8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09C7FE-A26C-6F0E-59BE-3CAE22CE0B61}"/>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2522693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847057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2E36584-BA20-1349-92EC-7AFD8AC2BDB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4" name="Espace réservé du numéro de diapositive 3">
            <a:extLst>
              <a:ext uri="{FF2B5EF4-FFF2-40B4-BE49-F238E27FC236}">
                <a16:creationId xmlns:a16="http://schemas.microsoft.com/office/drawing/2014/main" id="{3049AC54-2CDB-F93B-BA5D-0D206955A6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08B8E-5D47-4B32-AF85-2457104BF6D6}" type="slidenum">
              <a:rPr kumimoji="0" lang="fr-FR" sz="10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5" name="Espace réservé de la date 1">
            <a:extLst>
              <a:ext uri="{FF2B5EF4-FFF2-40B4-BE49-F238E27FC236}">
                <a16:creationId xmlns:a16="http://schemas.microsoft.com/office/drawing/2014/main" id="{6C7208A9-45BA-3DC9-8170-FCA6261AD864}"/>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a:ln>
                  <a:noFill/>
                </a:ln>
                <a:solidFill>
                  <a:srgbClr val="000000"/>
                </a:solidFill>
                <a:effectLst/>
                <a:uLnTx/>
                <a:uFillTx/>
                <a:latin typeface="Arial"/>
                <a:ea typeface="+mn-ea"/>
                <a:cs typeface="+mn-cs"/>
              </a:rPr>
              <a:t>Séminaire </a:t>
            </a:r>
            <a:r>
              <a:rPr kumimoji="0" lang="fr-FR" sz="1000" b="1" i="0" u="none" strike="noStrike" kern="1200" cap="all" spc="0" normalizeH="0" baseline="0" noProof="0" err="1">
                <a:ln>
                  <a:noFill/>
                </a:ln>
                <a:solidFill>
                  <a:srgbClr val="000000"/>
                </a:solidFill>
                <a:effectLst/>
                <a:uLnTx/>
                <a:uFillTx/>
                <a:latin typeface="Arial"/>
                <a:ea typeface="+mn-ea"/>
                <a:cs typeface="+mn-cs"/>
              </a:rPr>
              <a:t>dREETS</a:t>
            </a:r>
            <a:r>
              <a:rPr kumimoji="0" lang="fr-FR" sz="1000" b="1" i="0" u="none" strike="noStrike" kern="1200" cap="all" spc="0" normalizeH="0" baseline="0" noProof="0">
                <a:ln>
                  <a:noFill/>
                </a:ln>
                <a:solidFill>
                  <a:srgbClr val="000000"/>
                </a:solidFill>
                <a:effectLst/>
                <a:uLnTx/>
                <a:uFillTx/>
                <a:latin typeface="Arial"/>
                <a:ea typeface="+mn-ea"/>
                <a:cs typeface="+mn-cs"/>
              </a:rPr>
              <a:t> 25-26 JANVIER 2024</a:t>
            </a:r>
          </a:p>
        </p:txBody>
      </p:sp>
    </p:spTree>
    <p:extLst>
      <p:ext uri="{BB962C8B-B14F-4D97-AF65-F5344CB8AC3E}">
        <p14:creationId xmlns:p14="http://schemas.microsoft.com/office/powerpoint/2010/main" val="631738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2" y="6396843"/>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1C71F6-E0A6-1740-B64F-38F332886BAF}" type="datetime1">
              <a:rPr kumimoji="0" lang="fr-FR" sz="100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18/03/2024</a:t>
            </a:fld>
            <a:endParaRPr kumimoji="0" lang="fr-FR" sz="1000" b="1" i="0" u="none" strike="noStrike" kern="1200" cap="all" spc="0" normalizeH="0" baseline="0" noProof="0">
              <a:ln>
                <a:noFill/>
              </a:ln>
              <a:solidFill>
                <a:srgbClr val="000000"/>
              </a:solidFill>
              <a:effectLst/>
              <a:uLnTx/>
              <a:uFillTx/>
              <a:latin typeface="Arial"/>
              <a:ea typeface="+mn-ea"/>
              <a:cs typeface="+mn-cs"/>
            </a:endParaRP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1391479" y="195486"/>
            <a:ext cx="10657184" cy="719988"/>
          </a:xfrm>
        </p:spPr>
        <p:txBody>
          <a:bodyPr>
            <a:normAutofit/>
          </a:bodyPr>
          <a:lstStyle>
            <a:lvl1pPr>
              <a:defRPr sz="2933"/>
            </a:lvl1pPr>
          </a:lstStyle>
          <a:p>
            <a:r>
              <a:rPr lang="fr-FR"/>
              <a:t>Sommaire</a:t>
            </a:r>
          </a:p>
        </p:txBody>
      </p:sp>
    </p:spTree>
    <p:extLst>
      <p:ext uri="{BB962C8B-B14F-4D97-AF65-F5344CB8AC3E}">
        <p14:creationId xmlns:p14="http://schemas.microsoft.com/office/powerpoint/2010/main" val="2451972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6A4A60EE-9D13-3442-9796-E718C6343EC1}" type="datetime1">
              <a:rPr lang="fr-FR" cap="all" smtClean="0"/>
              <a:pPr/>
              <a:t>18/03/2024</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Haut-commissaire à l’emploi et à l’engagement des entreprises</a:t>
            </a:r>
          </a:p>
        </p:txBody>
      </p:sp>
    </p:spTree>
    <p:extLst>
      <p:ext uri="{BB962C8B-B14F-4D97-AF65-F5344CB8AC3E}">
        <p14:creationId xmlns:p14="http://schemas.microsoft.com/office/powerpoint/2010/main" val="652964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251C71F6-E0A6-1740-B64F-38F332886BAF}" type="datetime1">
              <a:rPr lang="fr-FR" cap="all" smtClean="0"/>
              <a:pPr/>
              <a:t>18/03/2024</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Tree>
    <p:extLst>
      <p:ext uri="{BB962C8B-B14F-4D97-AF65-F5344CB8AC3E}">
        <p14:creationId xmlns:p14="http://schemas.microsoft.com/office/powerpoint/2010/main" val="3603421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5E6183FC-BA60-7C49-ABF3-B50982741576}" type="datetime1">
              <a:rPr lang="fr-FR" cap="all" smtClean="0"/>
              <a:pPr/>
              <a:t>18/03/2024</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Haut-commissaire à l’emploi et à l’engagement des entreprises</a:t>
            </a:r>
          </a:p>
        </p:txBody>
      </p:sp>
    </p:spTree>
    <p:extLst>
      <p:ext uri="{BB962C8B-B14F-4D97-AF65-F5344CB8AC3E}">
        <p14:creationId xmlns:p14="http://schemas.microsoft.com/office/powerpoint/2010/main" val="2858236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0597CDB5-73DC-8641-8CC1-FAD9379FD627}" type="datetime1">
              <a:rPr lang="fr-FR" cap="all" smtClean="0"/>
              <a:pPr/>
              <a:t>18/03/2024</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Haut-commissaire à l’emploi et à l’engagement des entreprises</a:t>
            </a:r>
          </a:p>
        </p:txBody>
      </p:sp>
    </p:spTree>
    <p:extLst>
      <p:ext uri="{BB962C8B-B14F-4D97-AF65-F5344CB8AC3E}">
        <p14:creationId xmlns:p14="http://schemas.microsoft.com/office/powerpoint/2010/main" val="126010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8E1290DD-BE4D-794B-919C-D565D1B9C67D}" type="datetime1">
              <a:rPr lang="fr-FR" cap="all" smtClean="0"/>
              <a:pPr/>
              <a:t>18/03/2024</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Haut-commissaire à l’emploi et à l’engagement des entreprises</a:t>
            </a:r>
          </a:p>
        </p:txBody>
      </p:sp>
    </p:spTree>
    <p:extLst>
      <p:ext uri="{BB962C8B-B14F-4D97-AF65-F5344CB8AC3E}">
        <p14:creationId xmlns:p14="http://schemas.microsoft.com/office/powerpoint/2010/main" val="3929811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D7698221-35EF-134F-B87A-568DECC70F29}" type="datetime1">
              <a:rPr lang="fr-FR" cap="all" smtClean="0"/>
              <a:pPr/>
              <a:t>18/03/2024</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0" y="167038"/>
            <a:ext cx="2999001" cy="2491477"/>
          </a:xfrm>
          <a:prstGeom prst="rect">
            <a:avLst/>
          </a:prstGeom>
        </p:spPr>
      </p:pic>
    </p:spTree>
    <p:extLst>
      <p:ext uri="{BB962C8B-B14F-4D97-AF65-F5344CB8AC3E}">
        <p14:creationId xmlns:p14="http://schemas.microsoft.com/office/powerpoint/2010/main" val="3969641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fld id="{5F7325A3-5315-1B4B-A0D9-112471EB5837}" type="datetime1">
              <a:rPr lang="fr-FR" cap="all" smtClean="0"/>
              <a:pPr/>
              <a:t>18/03/2024</a:t>
            </a:fld>
            <a:endParaRPr lang="fr-FR" cap="all" dirty="0"/>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Haut-commissaire à l’emploi et à l’engagement des entreprises</a:t>
            </a:r>
          </a:p>
        </p:txBody>
      </p:sp>
    </p:spTree>
    <p:extLst>
      <p:ext uri="{BB962C8B-B14F-4D97-AF65-F5344CB8AC3E}">
        <p14:creationId xmlns:p14="http://schemas.microsoft.com/office/powerpoint/2010/main" val="197200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394F6-F946-BAB3-5AED-64E34BB264A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F364CE-B290-14BC-A5AD-0957974F8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153CBCC-1335-D317-83BC-5F9285F3FA3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E8E03C-AB25-5A39-53BF-808DCA440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D9357B7-041F-F0A9-6246-7767CEE52E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27DF0F2-DCCB-621F-62BE-C6A85F5BC688}"/>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8" name="Espace réservé du pied de page 7">
            <a:extLst>
              <a:ext uri="{FF2B5EF4-FFF2-40B4-BE49-F238E27FC236}">
                <a16:creationId xmlns:a16="http://schemas.microsoft.com/office/drawing/2014/main" id="{ABBCC9BD-DBAB-636A-2BAB-3E43CB245F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C4F5B67-4238-D5B8-225F-C4B14A1429C9}"/>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2098811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18/03/2024</a:t>
            </a:fld>
            <a:endParaRPr lang="fr-FR" dirty="0"/>
          </a:p>
        </p:txBody>
      </p:sp>
      <p:sp>
        <p:nvSpPr>
          <p:cNvPr id="5" name="Espace réservé du pied de page 4"/>
          <p:cNvSpPr>
            <a:spLocks noGrp="1"/>
          </p:cNvSpPr>
          <p:nvPr>
            <p:ph type="ftr" sz="quarter" idx="11"/>
          </p:nvPr>
        </p:nvSpPr>
        <p:spPr bwMode="gray">
          <a:xfrm>
            <a:off x="960000" y="5829266"/>
            <a:ext cx="4320000" cy="597263"/>
          </a:xfrm>
          <a:prstGeom prst="rect">
            <a:avLst/>
          </a:prstGeom>
        </p:spPr>
        <p:txBody>
          <a:bodyPr anchor="ctr" anchorCtr="0"/>
          <a:lstStyle>
            <a:lvl1pPr algn="l">
              <a:defRPr sz="1533"/>
            </a:lvl1pPr>
          </a:lstStyle>
          <a:p>
            <a:r>
              <a:rPr lang="fr-FR" dirty="0"/>
              <a:t>Haut-commissaire </a:t>
            </a:r>
          </a:p>
          <a:p>
            <a:r>
              <a:rPr lang="fr-FR" dirty="0"/>
              <a:t>à l’emploi et à l’engagement </a:t>
            </a:r>
          </a:p>
          <a:p>
            <a:r>
              <a:rPr lang="fr-FR" dirty="0"/>
              <a:t>des entreprises</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52600"/>
            <a:ext cx="4896544" cy="4067897"/>
          </a:xfrm>
          <a:prstGeom prst="rect">
            <a:avLst/>
          </a:prstGeom>
        </p:spPr>
      </p:pic>
    </p:spTree>
    <p:extLst>
      <p:ext uri="{BB962C8B-B14F-4D97-AF65-F5344CB8AC3E}">
        <p14:creationId xmlns:p14="http://schemas.microsoft.com/office/powerpoint/2010/main" val="752205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r:embed="rId3" r:link="rId4"/>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540000" y="540000"/>
            <a:ext cx="10847139" cy="1609435"/>
          </a:xfrm>
        </p:spPr>
        <p:txBody>
          <a:bodyPr anchor="ctr">
            <a:normAutofit/>
          </a:bodyPr>
          <a:lstStyle>
            <a:lvl1pPr>
              <a:defRPr sz="2800"/>
            </a:lvl1pPr>
          </a:lstStyle>
          <a:p>
            <a:r>
              <a:rPr lang="fr-FR"/>
              <a:t>MODIFIEZ LE STYLE DU TITRE</a:t>
            </a:r>
          </a:p>
        </p:txBody>
      </p:sp>
      <p:sp>
        <p:nvSpPr>
          <p:cNvPr id="3" name="Espace réservé du contenu 2"/>
          <p:cNvSpPr>
            <a:spLocks noGrp="1" noChangeAspect="1"/>
          </p:cNvSpPr>
          <p:nvPr>
            <p:ph sz="half" idx="1"/>
          </p:nvPr>
        </p:nvSpPr>
        <p:spPr>
          <a:xfrm>
            <a:off x="540007" y="2160002"/>
            <a:ext cx="3597067" cy="4293815"/>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7" y="2160002"/>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18/03/2024</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1"/>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7" y="2160002"/>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id="{9F3A3FAC-7CF4-B343-BCF5-430B2EFD7845}"/>
              </a:ext>
            </a:extLst>
          </p:cNvPr>
          <p:cNvSpPr>
            <a:spLocks noGrp="1"/>
          </p:cNvSpPr>
          <p:nvPr>
            <p:ph type="body" sz="quarter" idx="15" hasCustomPrompt="1"/>
          </p:nvPr>
        </p:nvSpPr>
        <p:spPr>
          <a:xfrm>
            <a:off x="540001"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913197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856927"/>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431801" y="1172842"/>
            <a:ext cx="11233151" cy="719988"/>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E320F29E-1A84-83E8-9DE8-E98135F64245}"/>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2319954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1220755"/>
            <a:ext cx="11233151" cy="719988"/>
          </a:xfrm>
        </p:spPr>
        <p:txBody>
          <a:bodyPr/>
          <a:lstStyle/>
          <a:p>
            <a:r>
              <a:rPr lang="fr-FR"/>
              <a:t>Sommaire</a:t>
            </a:r>
          </a:p>
        </p:txBody>
      </p:sp>
      <p:sp>
        <p:nvSpPr>
          <p:cNvPr id="12"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90209314-20A2-C040-48E9-1B0FAC4F0F10}"/>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266786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856927"/>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1102423"/>
            <a:ext cx="11233151" cy="719988"/>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6"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82CE8463-F75E-EADF-81E4-17E7C215B639}"/>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2344562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856927"/>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1102423"/>
            <a:ext cx="11233151" cy="719988"/>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7832EB67-466B-1661-0F4D-E41F9A2104FF}"/>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285487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856927"/>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1102423"/>
            <a:ext cx="11233151" cy="719988"/>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2" name="Espace réservé de la date 1">
            <a:extLst>
              <a:ext uri="{FF2B5EF4-FFF2-40B4-BE49-F238E27FC236}">
                <a16:creationId xmlns:a16="http://schemas.microsoft.com/office/drawing/2014/main" id="{D8CB2F4C-4F50-4586-2200-B4D3D724BA70}"/>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1270423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a:t>Titre</a:t>
            </a:r>
          </a:p>
          <a:p>
            <a:pPr lvl="1"/>
            <a:r>
              <a:rPr lang="fr-FR"/>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pic>
        <p:nvPicPr>
          <p:cNvPr id="2" name="Image 1">
            <a:extLst>
              <a:ext uri="{FF2B5EF4-FFF2-40B4-BE49-F238E27FC236}">
                <a16:creationId xmlns:a16="http://schemas.microsoft.com/office/drawing/2014/main" id="{2C12EEB2-45A2-2821-644C-1AEACFF528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8402" y="6081"/>
            <a:ext cx="2890855" cy="2216544"/>
          </a:xfrm>
          <a:prstGeom prst="rect">
            <a:avLst/>
          </a:prstGeom>
          <a:noFill/>
          <a:ln>
            <a:noFill/>
          </a:ln>
        </p:spPr>
      </p:pic>
      <p:sp>
        <p:nvSpPr>
          <p:cNvPr id="3" name="Espace réservé de la date 1">
            <a:extLst>
              <a:ext uri="{FF2B5EF4-FFF2-40B4-BE49-F238E27FC236}">
                <a16:creationId xmlns:a16="http://schemas.microsoft.com/office/drawing/2014/main" id="{23A76499-014D-BF28-F3D8-3C300EA8F06B}"/>
              </a:ext>
            </a:extLst>
          </p:cNvPr>
          <p:cNvSpPr>
            <a:spLocks noGrp="1"/>
          </p:cNvSpPr>
          <p:nvPr>
            <p:ph type="dt" sz="half" idx="2"/>
          </p:nvPr>
        </p:nvSpPr>
        <p:spPr>
          <a:xfrm>
            <a:off x="420936" y="6378001"/>
            <a:ext cx="3210160"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RP3E/2ES/2EC/CS 7-8 FEVRIER 2024</a:t>
            </a:r>
          </a:p>
        </p:txBody>
      </p:sp>
    </p:spTree>
    <p:extLst>
      <p:ext uri="{BB962C8B-B14F-4D97-AF65-F5344CB8AC3E}">
        <p14:creationId xmlns:p14="http://schemas.microsoft.com/office/powerpoint/2010/main" val="1715871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220755"/>
            <a:ext cx="12192000" cy="5688523"/>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Délégation générale à l’emploi et à la formation professionnelle</a:t>
            </a:r>
          </a:p>
        </p:txBody>
      </p:sp>
      <p:sp>
        <p:nvSpPr>
          <p:cNvPr id="3" name="Espace réservé de la date 1">
            <a:extLst>
              <a:ext uri="{FF2B5EF4-FFF2-40B4-BE49-F238E27FC236}">
                <a16:creationId xmlns:a16="http://schemas.microsoft.com/office/drawing/2014/main" id="{F678677D-D5C7-86D1-E9A4-15A035E95177}"/>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bg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3789861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18/03/2024</a:t>
            </a:fld>
            <a:endParaRPr lang="fr-FR"/>
          </a:p>
        </p:txBody>
      </p:sp>
      <p:sp>
        <p:nvSpPr>
          <p:cNvPr id="5" name="Espace réservé du pied de page 4"/>
          <p:cNvSpPr>
            <a:spLocks noGrp="1"/>
          </p:cNvSpPr>
          <p:nvPr>
            <p:ph type="ftr" sz="quarter" idx="11"/>
          </p:nvPr>
        </p:nvSpPr>
        <p:spPr bwMode="gray">
          <a:xfrm>
            <a:off x="960000" y="5445225"/>
            <a:ext cx="4320000" cy="981304"/>
          </a:xfrm>
          <a:prstGeom prst="rect">
            <a:avLst/>
          </a:prstGeom>
        </p:spPr>
        <p:txBody>
          <a:bodyPr anchor="ctr" anchorCtr="0"/>
          <a:lstStyle>
            <a:lvl1pPr algn="l">
              <a:defRPr sz="1533"/>
            </a:lvl1pPr>
          </a:lstStyle>
          <a:p>
            <a:r>
              <a:rPr lang="fr-FR"/>
              <a:t>Délégation générale</a:t>
            </a:r>
            <a:br>
              <a:rPr lang="fr-FR"/>
            </a:br>
            <a:r>
              <a:rPr lang="fr-FR"/>
              <a:t>à l’emploi et à la </a:t>
            </a:r>
            <a:br>
              <a:rPr lang="fr-FR"/>
            </a:br>
            <a:r>
              <a:rPr lang="fr-FR"/>
              <a:t>formation professionnelle</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3" name="Image 2">
            <a:extLst>
              <a:ext uri="{FF2B5EF4-FFF2-40B4-BE49-F238E27FC236}">
                <a16:creationId xmlns:a16="http://schemas.microsoft.com/office/drawing/2014/main" id="{7ECE8D43-54B3-0E64-BC5A-99ED0AFD67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12" y="-278613"/>
            <a:ext cx="5712105" cy="4379721"/>
          </a:xfrm>
          <a:prstGeom prst="rect">
            <a:avLst/>
          </a:prstGeom>
          <a:noFill/>
          <a:ln>
            <a:noFill/>
          </a:ln>
        </p:spPr>
      </p:pic>
    </p:spTree>
    <p:extLst>
      <p:ext uri="{BB962C8B-B14F-4D97-AF65-F5344CB8AC3E}">
        <p14:creationId xmlns:p14="http://schemas.microsoft.com/office/powerpoint/2010/main" val="123599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B896-5DFE-24A0-BD49-7910FA06E2C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D27537-E206-F50A-6EB3-BD8E9ADB2F38}"/>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4" name="Espace réservé du pied de page 3">
            <a:extLst>
              <a:ext uri="{FF2B5EF4-FFF2-40B4-BE49-F238E27FC236}">
                <a16:creationId xmlns:a16="http://schemas.microsoft.com/office/drawing/2014/main" id="{9EE46F7F-4033-C747-19E7-F8E61CABAFD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48E8805-C2D7-E2E9-891B-7F357CB81B58}"/>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8188277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2E36584-BA20-1349-92EC-7AFD8AC2BDB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049AC54-2CDB-F93B-BA5D-0D206955A6C7}"/>
              </a:ext>
            </a:extLst>
          </p:cNvPr>
          <p:cNvSpPr>
            <a:spLocks noGrp="1"/>
          </p:cNvSpPr>
          <p:nvPr>
            <p:ph type="sldNum" sz="quarter" idx="12"/>
          </p:nvPr>
        </p:nvSpPr>
        <p:spPr/>
        <p:txBody>
          <a:bodyPr/>
          <a:lstStyle/>
          <a:p>
            <a:fld id="{E4208B8E-5D47-4B32-AF85-2457104BF6D6}" type="slidenum">
              <a:rPr lang="fr-FR" smtClean="0"/>
              <a:t>‹N°›</a:t>
            </a:fld>
            <a:endParaRPr lang="fr-FR"/>
          </a:p>
        </p:txBody>
      </p:sp>
      <p:sp>
        <p:nvSpPr>
          <p:cNvPr id="5" name="Espace réservé de la date 1">
            <a:extLst>
              <a:ext uri="{FF2B5EF4-FFF2-40B4-BE49-F238E27FC236}">
                <a16:creationId xmlns:a16="http://schemas.microsoft.com/office/drawing/2014/main" id="{6C7208A9-45BA-3DC9-8170-FCA6261AD864}"/>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Tree>
    <p:extLst>
      <p:ext uri="{BB962C8B-B14F-4D97-AF65-F5344CB8AC3E}">
        <p14:creationId xmlns:p14="http://schemas.microsoft.com/office/powerpoint/2010/main" val="693586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2E36584-BA20-1349-92EC-7AFD8AC2BDB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049AC54-2CDB-F93B-BA5D-0D206955A6C7}"/>
              </a:ext>
            </a:extLst>
          </p:cNvPr>
          <p:cNvSpPr>
            <a:spLocks noGrp="1"/>
          </p:cNvSpPr>
          <p:nvPr>
            <p:ph type="sldNum" sz="quarter" idx="12"/>
          </p:nvPr>
        </p:nvSpPr>
        <p:spPr/>
        <p:txBody>
          <a:bodyPr/>
          <a:lstStyle/>
          <a:p>
            <a:fld id="{E4208B8E-5D47-4B32-AF85-2457104BF6D6}" type="slidenum">
              <a:rPr lang="fr-FR" smtClean="0"/>
              <a:t>‹N°›</a:t>
            </a:fld>
            <a:endParaRPr lang="fr-FR"/>
          </a:p>
        </p:txBody>
      </p:sp>
      <p:sp>
        <p:nvSpPr>
          <p:cNvPr id="5" name="Espace réservé de la date 1">
            <a:extLst>
              <a:ext uri="{FF2B5EF4-FFF2-40B4-BE49-F238E27FC236}">
                <a16:creationId xmlns:a16="http://schemas.microsoft.com/office/drawing/2014/main" id="{6C7208A9-45BA-3DC9-8170-FCA6261AD864}"/>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Séminaire </a:t>
            </a:r>
            <a:r>
              <a:rPr lang="fr-FR" cap="all" err="1"/>
              <a:t>dREETS</a:t>
            </a:r>
            <a:r>
              <a:rPr lang="fr-FR" cap="all"/>
              <a:t> 25-26 JANVIER 2024</a:t>
            </a:r>
          </a:p>
        </p:txBody>
      </p:sp>
      <p:sp>
        <p:nvSpPr>
          <p:cNvPr id="2" name="Titre 18">
            <a:extLst>
              <a:ext uri="{FF2B5EF4-FFF2-40B4-BE49-F238E27FC236}">
                <a16:creationId xmlns:a16="http://schemas.microsoft.com/office/drawing/2014/main" id="{59C00D12-DBCC-C192-838E-383B91A319B0}"/>
              </a:ext>
            </a:extLst>
          </p:cNvPr>
          <p:cNvSpPr>
            <a:spLocks noGrp="1"/>
          </p:cNvSpPr>
          <p:nvPr>
            <p:ph type="title" hasCustomPrompt="1"/>
          </p:nvPr>
        </p:nvSpPr>
        <p:spPr>
          <a:xfrm>
            <a:off x="2009671" y="470487"/>
            <a:ext cx="9655280" cy="719988"/>
          </a:xfrm>
        </p:spPr>
        <p:txBody>
          <a:bodyPr/>
          <a:lstStyle>
            <a:lvl1pPr>
              <a:defRPr>
                <a:solidFill>
                  <a:schemeClr val="tx2"/>
                </a:solidFill>
              </a:defRPr>
            </a:lvl1pPr>
          </a:lstStyle>
          <a:p>
            <a:r>
              <a:rPr lang="fr-FR"/>
              <a:t>Sommaire</a:t>
            </a:r>
          </a:p>
        </p:txBody>
      </p:sp>
    </p:spTree>
    <p:extLst>
      <p:ext uri="{BB962C8B-B14F-4D97-AF65-F5344CB8AC3E}">
        <p14:creationId xmlns:p14="http://schemas.microsoft.com/office/powerpoint/2010/main" val="3457339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3_Titre et contenu">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F174644E-D2CB-55F0-7F72-72EC38448D44}"/>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e think-cell" r:id="rId3" imgW="455" imgH="454" progId="TCLayout.ActiveDocument.1">
                  <p:embed/>
                </p:oleObj>
              </mc:Choice>
              <mc:Fallback>
                <p:oleObj name="Diapositive think-cell" r:id="rId3" imgW="455" imgH="454" progId="TCLayout.ActiveDocument.1">
                  <p:embed/>
                  <p:pic>
                    <p:nvPicPr>
                      <p:cNvPr id="8" name="Objet 7" hidden="1">
                        <a:extLst>
                          <a:ext uri="{FF2B5EF4-FFF2-40B4-BE49-F238E27FC236}">
                            <a16:creationId xmlns:a16="http://schemas.microsoft.com/office/drawing/2014/main" id="{F174644E-D2CB-55F0-7F72-72EC38448D44}"/>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p:txBody>
          <a:bodyPr/>
          <a:lstStyle>
            <a:lvl1pPr>
              <a:spcBef>
                <a:spcPts val="975"/>
              </a:spcBef>
              <a:defRPr sz="1800"/>
            </a:lvl1pPr>
            <a:lvl2pPr>
              <a:spcBef>
                <a:spcPts val="975"/>
              </a:spcBef>
              <a:defRPr/>
            </a:lvl2pPr>
            <a:lvl3pPr>
              <a:spcBef>
                <a:spcPts val="975"/>
              </a:spcBef>
              <a:defRPr/>
            </a:lvl3pPr>
            <a:lvl4pPr>
              <a:spcBef>
                <a:spcPts val="975"/>
              </a:spcBef>
              <a:defRPr/>
            </a:lvl4pPr>
            <a:lvl5pPr>
              <a:spcBef>
                <a:spcPts val="975"/>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numéro de diapositive 4">
            <a:extLst>
              <a:ext uri="{FF2B5EF4-FFF2-40B4-BE49-F238E27FC236}">
                <a16:creationId xmlns:a16="http://schemas.microsoft.com/office/drawing/2014/main" id="{5CB8C9EF-BD95-446C-49AA-AF40C0D74AEF}"/>
              </a:ext>
            </a:extLst>
          </p:cNvPr>
          <p:cNvSpPr>
            <a:spLocks noGrp="1"/>
          </p:cNvSpPr>
          <p:nvPr>
            <p:ph type="sldNum" sz="quarter" idx="12"/>
          </p:nvPr>
        </p:nvSpPr>
        <p:spPr/>
        <p:txBody>
          <a:bodyPr/>
          <a:lstStyle/>
          <a:p>
            <a:fld id="{421F6CDE-9B77-4806-AE0E-C3E3F438A0D2}" type="slidenum">
              <a:rPr lang="fr-FR" smtClean="0">
                <a:solidFill>
                  <a:srgbClr val="000000"/>
                </a:solidFill>
              </a:rPr>
              <a:pPr/>
              <a:t>‹N°›</a:t>
            </a:fld>
            <a:endParaRPr lang="fr-FR">
              <a:solidFill>
                <a:srgbClr val="000000"/>
              </a:solidFill>
            </a:endParaRPr>
          </a:p>
        </p:txBody>
      </p:sp>
      <p:sp>
        <p:nvSpPr>
          <p:cNvPr id="6" name="Espace réservé de la date 1">
            <a:extLst>
              <a:ext uri="{FF2B5EF4-FFF2-40B4-BE49-F238E27FC236}">
                <a16:creationId xmlns:a16="http://schemas.microsoft.com/office/drawing/2014/main" id="{2F359D99-B135-F94C-F814-F71BDF2DBAEC}"/>
              </a:ext>
            </a:extLst>
          </p:cNvPr>
          <p:cNvSpPr>
            <a:spLocks noGrp="1"/>
          </p:cNvSpPr>
          <p:nvPr>
            <p:ph type="dt" sz="half" idx="2"/>
          </p:nvPr>
        </p:nvSpPr>
        <p:spPr>
          <a:xfrm>
            <a:off x="420937" y="6378003"/>
            <a:ext cx="2743200" cy="366183"/>
          </a:xfrm>
          <a:prstGeom prst="rect">
            <a:avLst/>
          </a:prstGeom>
        </p:spPr>
        <p:txBody>
          <a:bodyPr vert="horz" lIns="91440" tIns="45720" rIns="91440" bIns="45720" rtlCol="0" anchor="ctr"/>
          <a:lstStyle>
            <a:lvl1pPr algn="l">
              <a:defRPr sz="1000" b="1">
                <a:solidFill>
                  <a:schemeClr val="tx1"/>
                </a:solidFill>
              </a:defRPr>
            </a:lvl1pPr>
          </a:lstStyle>
          <a:p>
            <a:fld id="{B858D49A-5A7A-574D-A0ED-52B5C1EFA876}" type="datetime1">
              <a:rPr lang="fr-FR" cap="all" smtClean="0">
                <a:solidFill>
                  <a:srgbClr val="000000"/>
                </a:solidFill>
              </a:rPr>
              <a:pPr/>
              <a:t>18/03/2024</a:t>
            </a:fld>
            <a:endParaRPr lang="fr-FR" cap="all">
              <a:solidFill>
                <a:srgbClr val="000000"/>
              </a:solidFill>
            </a:endParaRPr>
          </a:p>
        </p:txBody>
      </p:sp>
    </p:spTree>
    <p:extLst>
      <p:ext uri="{BB962C8B-B14F-4D97-AF65-F5344CB8AC3E}">
        <p14:creationId xmlns:p14="http://schemas.microsoft.com/office/powerpoint/2010/main" val="29353794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1" y="1440000"/>
            <a:ext cx="5314951" cy="2387600"/>
          </a:xfrm>
        </p:spPr>
        <p:txBody>
          <a:bodyPr anchor="b">
            <a:normAutofit/>
          </a:bodyPr>
          <a:lstStyle>
            <a:lvl1pPr algn="l">
              <a:defRPr sz="4800">
                <a:latin typeface="Pole Emploi PRO" panose="02000503040000020004" pitchFamily="50" charset="0"/>
              </a:defRPr>
            </a:lvl1pPr>
          </a:lstStyle>
          <a:p>
            <a:r>
              <a:rPr lang="fr-FR" dirty="0"/>
              <a:t>MODIFIEZ LE STYLE DU TITRE</a:t>
            </a:r>
          </a:p>
        </p:txBody>
      </p:sp>
      <p:sp>
        <p:nvSpPr>
          <p:cNvPr id="3" name="Sous-titre 2"/>
          <p:cNvSpPr>
            <a:spLocks noGrp="1"/>
          </p:cNvSpPr>
          <p:nvPr>
            <p:ph type="subTitle" idx="1"/>
          </p:nvPr>
        </p:nvSpPr>
        <p:spPr>
          <a:xfrm>
            <a:off x="720001" y="3960000"/>
            <a:ext cx="5314951" cy="1655763"/>
          </a:xfrm>
        </p:spPr>
        <p:txBody>
          <a:bodyPr/>
          <a:lstStyle>
            <a:lvl1pPr marL="0" indent="0" algn="l">
              <a:buNone/>
              <a:defRPr sz="2400" b="1">
                <a:latin typeface="Pole Emploi PRO" panose="02000503040000020004"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p>
        </p:txBody>
      </p:sp>
      <p:sp>
        <p:nvSpPr>
          <p:cNvPr id="10" name="Arc 9">
            <a:extLst>
              <a:ext uri="{FF2B5EF4-FFF2-40B4-BE49-F238E27FC236}">
                <a16:creationId xmlns:a16="http://schemas.microsoft.com/office/drawing/2014/main" id="{59BC231A-D1BD-084E-8F1A-DA062621BC32}"/>
              </a:ext>
            </a:extLst>
          </p:cNvPr>
          <p:cNvSpPr/>
          <p:nvPr userDrawn="1"/>
        </p:nvSpPr>
        <p:spPr>
          <a:xfrm rot="4492608">
            <a:off x="-4934543" y="-9517079"/>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00" dirty="0">
              <a:solidFill>
                <a:srgbClr val="18073A"/>
              </a:solidFill>
            </a:endParaRP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7533" y="800139"/>
            <a:ext cx="5616000" cy="5616000"/>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5" name="Espace réservé pour une image  14">
            <a:extLst>
              <a:ext uri="{FF2B5EF4-FFF2-40B4-BE49-F238E27FC236}">
                <a16:creationId xmlns:a16="http://schemas.microsoft.com/office/drawing/2014/main" id="{5507AEDD-8CA8-1049-A596-898E3E0C24D6}"/>
              </a:ext>
            </a:extLst>
          </p:cNvPr>
          <p:cNvSpPr>
            <a:spLocks noGrp="1"/>
          </p:cNvSpPr>
          <p:nvPr>
            <p:ph type="pic" sz="quarter" idx="10"/>
          </p:nvPr>
        </p:nvSpPr>
        <p:spPr>
          <a:xfrm>
            <a:off x="7315629" y="828187"/>
            <a:ext cx="5544000" cy="5544000"/>
          </a:xfrm>
          <a:prstGeom prst="ellipse">
            <a:avLst/>
          </a:prstGeom>
        </p:spPr>
        <p:txBody>
          <a:bodyPr anchor="ctr" anchorCtr="0">
            <a:normAutofit/>
          </a:bodyPr>
          <a:lstStyle>
            <a:lvl1pPr marL="0" indent="0" algn="ctr">
              <a:buFontTx/>
              <a:buNone/>
              <a:defRPr sz="1500" b="1"/>
            </a:lvl1pPr>
          </a:lstStyle>
          <a:p>
            <a:endParaRPr lang="fr-FR" dirty="0"/>
          </a:p>
          <a:p>
            <a:endParaRPr lang="fr-FR" dirty="0"/>
          </a:p>
        </p:txBody>
      </p:sp>
      <p:pic>
        <p:nvPicPr>
          <p:cNvPr id="12" name="Image 11">
            <a:extLst>
              <a:ext uri="{FF2B5EF4-FFF2-40B4-BE49-F238E27FC236}">
                <a16:creationId xmlns:a16="http://schemas.microsoft.com/office/drawing/2014/main" id="{FD47407C-19B9-7D43-8149-9C418E157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98" y="197036"/>
            <a:ext cx="2694055" cy="894400"/>
          </a:xfrm>
          <a:prstGeom prst="rect">
            <a:avLst/>
          </a:prstGeom>
        </p:spPr>
      </p:pic>
    </p:spTree>
    <p:extLst>
      <p:ext uri="{BB962C8B-B14F-4D97-AF65-F5344CB8AC3E}">
        <p14:creationId xmlns:p14="http://schemas.microsoft.com/office/powerpoint/2010/main" val="384951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ommaire_Long_blanc">
    <p:bg>
      <p:bgRef idx="1001">
        <a:schemeClr val="bg1"/>
      </p:bgRef>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pic>
        <p:nvPicPr>
          <p:cNvPr id="62" name="Image 61"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3">
            <a:alphaModFix amt="50000"/>
            <a:extLst>
              <a:ext uri="{28A0092B-C50C-407E-A947-70E740481C1C}">
                <a14:useLocalDpi xmlns:a14="http://schemas.microsoft.com/office/drawing/2010/main"/>
              </a:ext>
            </a:extLst>
          </a:blip>
          <a:stretch>
            <a:fillRect/>
          </a:stretch>
        </p:blipFill>
        <p:spPr>
          <a:xfrm>
            <a:off x="10352" y="1475"/>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20" y="1083086"/>
            <a:ext cx="658523" cy="318549"/>
          </a:xfrm>
        </p:spPr>
        <p:txBody>
          <a:bodyPr vert="horz" lIns="0" tIns="0" rIns="0" bIns="0" rtlCol="0" anchor="ctr">
            <a:spAutoFit/>
          </a:bodyPr>
          <a:lstStyle>
            <a:lvl1pPr algn="r">
              <a:buFontTx/>
              <a:buNone/>
              <a:defRPr lang="fr-FR" b="1" dirty="0">
                <a:solidFill>
                  <a:schemeClr val="accent2"/>
                </a:solidFill>
              </a:defRPr>
            </a:lvl1pPr>
          </a:lstStyle>
          <a:p>
            <a:pPr marL="0" lvl="0" indent="0" algn="r">
              <a:buFontTx/>
              <a:buNone/>
            </a:pPr>
            <a:r>
              <a:rPr lang="fr-FR" sz="1000" dirty="0"/>
              <a:t>SLIDE</a:t>
            </a:r>
            <a:br>
              <a:rPr lang="fr-FR" dirty="0"/>
            </a:br>
            <a:r>
              <a:rPr lang="fr-FR" dirty="0"/>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34611"/>
            <a:ext cx="2333503" cy="415498"/>
          </a:xfrm>
        </p:spPr>
        <p:txBody>
          <a:bodyPr vert="horz" lIns="0" tIns="0" rIns="0" bIns="0" rtlCol="0" anchor="ctr">
            <a:spAutoFit/>
          </a:bodyPr>
          <a:lstStyle>
            <a:lvl1pPr>
              <a:buFontTx/>
              <a:buNone/>
              <a:defRPr lang="fr-FR" sz="1500" b="1" cap="all" baseline="0" dirty="0">
                <a:solidFill>
                  <a:schemeClr val="accent2"/>
                </a:solidFill>
              </a:defRPr>
            </a:lvl1pPr>
          </a:lstStyle>
          <a:p>
            <a:pPr marL="0" lvl="0" indent="0">
              <a:buFontTx/>
              <a:buNone/>
            </a:pPr>
            <a:r>
              <a:rPr lang="fr-FR" dirty="0"/>
              <a:t>Modifiez le style des titres</a:t>
            </a:r>
          </a:p>
        </p:txBody>
      </p:sp>
      <p:sp>
        <p:nvSpPr>
          <p:cNvPr id="91" name="Espace réservé du texte 8">
            <a:extLst>
              <a:ext uri="{FF2B5EF4-FFF2-40B4-BE49-F238E27FC236}">
                <a16:creationId xmlns:a16="http://schemas.microsoft.com/office/drawing/2014/main" id="{71DE631B-149C-494C-98E9-DCC7FC312574}"/>
              </a:ext>
            </a:extLst>
          </p:cNvPr>
          <p:cNvSpPr>
            <a:spLocks noGrp="1"/>
          </p:cNvSpPr>
          <p:nvPr>
            <p:ph type="body" sz="quarter" idx="12" hasCustomPrompt="1"/>
          </p:nvPr>
        </p:nvSpPr>
        <p:spPr>
          <a:xfrm>
            <a:off x="1579420" y="1898501"/>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9" y="1884364"/>
            <a:ext cx="2520951" cy="360099"/>
          </a:xfrm>
        </p:spPr>
        <p:txBody>
          <a:bodyPr>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9" y="2468867"/>
            <a:ext cx="2520951" cy="360099"/>
          </a:xfrm>
        </p:spPr>
        <p:txBody>
          <a:bodyPr>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9" y="3053369"/>
            <a:ext cx="2520951" cy="360099"/>
          </a:xfrm>
        </p:spPr>
        <p:txBody>
          <a:bodyPr>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9" y="3637873"/>
            <a:ext cx="2520951" cy="360099"/>
          </a:xfrm>
        </p:spPr>
        <p:txBody>
          <a:bodyPr>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9" y="4222376"/>
            <a:ext cx="2520951" cy="360099"/>
          </a:xfrm>
        </p:spPr>
        <p:txBody>
          <a:bodyPr>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9" y="4806880"/>
            <a:ext cx="2520951" cy="360099"/>
          </a:xfrm>
        </p:spPr>
        <p:txBody>
          <a:bodyPr>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83086"/>
            <a:ext cx="658523" cy="318549"/>
          </a:xfrm>
        </p:spPr>
        <p:txBody>
          <a:bodyPr vert="horz" lIns="0" tIns="0" rIns="0" bIns="0" rtlCol="0" anchor="ctr">
            <a:spAutoFit/>
          </a:bodyPr>
          <a:lstStyle>
            <a:lvl1pPr algn="r">
              <a:buFontTx/>
              <a:buNone/>
              <a:defRPr lang="fr-FR" b="1" dirty="0">
                <a:solidFill>
                  <a:schemeClr val="accent2"/>
                </a:solidFill>
              </a:defRPr>
            </a:lvl1pPr>
          </a:lstStyle>
          <a:p>
            <a:pPr marL="0" lvl="0" indent="0" algn="r">
              <a:buFontTx/>
              <a:buNone/>
            </a:pPr>
            <a:r>
              <a:rPr lang="fr-FR" sz="1000" dirty="0"/>
              <a:t>SLIDE</a:t>
            </a:r>
            <a:br>
              <a:rPr lang="fr-FR" dirty="0"/>
            </a:br>
            <a:r>
              <a:rPr lang="fr-FR" dirty="0"/>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9" y="1884364"/>
            <a:ext cx="2343157"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9" y="2468867"/>
            <a:ext cx="2343157"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9" y="3053369"/>
            <a:ext cx="2343157"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9" y="3637873"/>
            <a:ext cx="2343157"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9" y="4222376"/>
            <a:ext cx="2343157"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9" y="4806880"/>
            <a:ext cx="2343157"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1" name="Espace réservé du texte 4">
            <a:extLst>
              <a:ext uri="{FF2B5EF4-FFF2-40B4-BE49-F238E27FC236}">
                <a16:creationId xmlns:a16="http://schemas.microsoft.com/office/drawing/2014/main" id="{BC19ED37-69C8-BF4C-B4F9-0B51B9E7292D}"/>
              </a:ext>
            </a:extLst>
          </p:cNvPr>
          <p:cNvSpPr>
            <a:spLocks noGrp="1"/>
          </p:cNvSpPr>
          <p:nvPr>
            <p:ph type="body" sz="quarter" idx="38"/>
          </p:nvPr>
        </p:nvSpPr>
        <p:spPr>
          <a:xfrm>
            <a:off x="9643713" y="1884364"/>
            <a:ext cx="2326611"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3" name="Espace réservé du texte 4">
            <a:extLst>
              <a:ext uri="{FF2B5EF4-FFF2-40B4-BE49-F238E27FC236}">
                <a16:creationId xmlns:a16="http://schemas.microsoft.com/office/drawing/2014/main" id="{17BD7125-7BDE-104D-A76B-A944BA406553}"/>
              </a:ext>
            </a:extLst>
          </p:cNvPr>
          <p:cNvSpPr>
            <a:spLocks noGrp="1"/>
          </p:cNvSpPr>
          <p:nvPr>
            <p:ph type="body" sz="quarter" idx="40"/>
          </p:nvPr>
        </p:nvSpPr>
        <p:spPr>
          <a:xfrm>
            <a:off x="9643713" y="2468867"/>
            <a:ext cx="2326611"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053369"/>
            <a:ext cx="2326611"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3637873"/>
            <a:ext cx="2326611"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4222376"/>
            <a:ext cx="2326611"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4806880"/>
            <a:ext cx="2326611" cy="360099"/>
          </a:xfrm>
        </p:spPr>
        <p:txBody>
          <a:bodyPr wrap="square">
            <a:spAutoFit/>
          </a:bodyPr>
          <a:lstStyle>
            <a:lvl1pPr marL="0" indent="0">
              <a:buFontTx/>
              <a:buNone/>
              <a:defRPr>
                <a:solidFill>
                  <a:schemeClr val="bg2">
                    <a:lumMod val="10000"/>
                  </a:schemeClr>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6"/>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r>
              <a:rPr lang="fr-FR" sz="8000" dirty="0">
                <a:solidFill>
                  <a:srgbClr val="16519F"/>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p:nvPr>
        </p:nvSpPr>
        <p:spPr>
          <a:xfrm>
            <a:off x="6315932" y="1034611"/>
            <a:ext cx="4033413" cy="415499"/>
          </a:xfrm>
        </p:spPr>
        <p:txBody>
          <a:bodyPr vert="horz" wrap="square" lIns="0" tIns="0" rIns="0" bIns="0" rtlCol="0" anchor="ctr">
            <a:spAutoFit/>
          </a:bodyPr>
          <a:lstStyle>
            <a:lvl1pPr marL="0" indent="0">
              <a:buFontTx/>
              <a:buNone/>
              <a:defRPr lang="fr-FR" sz="1500" b="1" cap="all" baseline="0" dirty="0" smtClean="0">
                <a:solidFill>
                  <a:schemeClr val="accent2"/>
                </a:solidFill>
              </a:defRPr>
            </a:lvl1pPr>
          </a:lstStyle>
          <a:p>
            <a:pPr lvl="0"/>
            <a:r>
              <a:rPr lang="fr-FR" dirty="0"/>
              <a:t>Cliquez pour modifier les styles du texte du masque</a:t>
            </a:r>
          </a:p>
        </p:txBody>
      </p:sp>
      <p:sp>
        <p:nvSpPr>
          <p:cNvPr id="44" name="Espace réservé du texte 8">
            <a:extLst>
              <a:ext uri="{FF2B5EF4-FFF2-40B4-BE49-F238E27FC236}">
                <a16:creationId xmlns:a16="http://schemas.microsoft.com/office/drawing/2014/main" id="{71DE631B-149C-494C-98E9-DCC7FC312574}"/>
              </a:ext>
            </a:extLst>
          </p:cNvPr>
          <p:cNvSpPr>
            <a:spLocks noGrp="1"/>
          </p:cNvSpPr>
          <p:nvPr>
            <p:ph type="body" sz="quarter" idx="50" hasCustomPrompt="1"/>
          </p:nvPr>
        </p:nvSpPr>
        <p:spPr>
          <a:xfrm>
            <a:off x="1588785" y="2468868"/>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1" hasCustomPrompt="1"/>
          </p:nvPr>
        </p:nvSpPr>
        <p:spPr>
          <a:xfrm>
            <a:off x="1591027" y="3053371"/>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46" name="Espace réservé du texte 8">
            <a:extLst>
              <a:ext uri="{FF2B5EF4-FFF2-40B4-BE49-F238E27FC236}">
                <a16:creationId xmlns:a16="http://schemas.microsoft.com/office/drawing/2014/main" id="{71DE631B-149C-494C-98E9-DCC7FC312574}"/>
              </a:ext>
            </a:extLst>
          </p:cNvPr>
          <p:cNvSpPr>
            <a:spLocks noGrp="1"/>
          </p:cNvSpPr>
          <p:nvPr>
            <p:ph type="body" sz="quarter" idx="52" hasCustomPrompt="1"/>
          </p:nvPr>
        </p:nvSpPr>
        <p:spPr>
          <a:xfrm>
            <a:off x="1575367" y="364925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47" name="Espace réservé du texte 8">
            <a:extLst>
              <a:ext uri="{FF2B5EF4-FFF2-40B4-BE49-F238E27FC236}">
                <a16:creationId xmlns:a16="http://schemas.microsoft.com/office/drawing/2014/main" id="{71DE631B-149C-494C-98E9-DCC7FC312574}"/>
              </a:ext>
            </a:extLst>
          </p:cNvPr>
          <p:cNvSpPr>
            <a:spLocks noGrp="1"/>
          </p:cNvSpPr>
          <p:nvPr>
            <p:ph type="body" sz="quarter" idx="53" hasCustomPrompt="1"/>
          </p:nvPr>
        </p:nvSpPr>
        <p:spPr>
          <a:xfrm>
            <a:off x="1558117" y="425173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48" name="Espace réservé du texte 8">
            <a:extLst>
              <a:ext uri="{FF2B5EF4-FFF2-40B4-BE49-F238E27FC236}">
                <a16:creationId xmlns:a16="http://schemas.microsoft.com/office/drawing/2014/main" id="{71DE631B-149C-494C-98E9-DCC7FC312574}"/>
              </a:ext>
            </a:extLst>
          </p:cNvPr>
          <p:cNvSpPr>
            <a:spLocks noGrp="1"/>
          </p:cNvSpPr>
          <p:nvPr>
            <p:ph type="body" sz="quarter" idx="54" hasCustomPrompt="1"/>
          </p:nvPr>
        </p:nvSpPr>
        <p:spPr>
          <a:xfrm>
            <a:off x="1575585" y="4813891"/>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5484229" y="1896617"/>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5484229" y="2502907"/>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4229" y="3053371"/>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73579" y="3646525"/>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5484228" y="4235611"/>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5484228" y="4824747"/>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8821101" y="1896617"/>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8821101" y="249883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8815213" y="3090852"/>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8815213" y="3653141"/>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03848" y="4235611"/>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8815213" y="4816547"/>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dirty="0" err="1"/>
              <a:t>p.X</a:t>
            </a:r>
            <a:endParaRPr lang="fr-FR" dirty="0"/>
          </a:p>
        </p:txBody>
      </p:sp>
    </p:spTree>
    <p:extLst>
      <p:ext uri="{BB962C8B-B14F-4D97-AF65-F5344CB8AC3E}">
        <p14:creationId xmlns:p14="http://schemas.microsoft.com/office/powerpoint/2010/main" val="10380147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ommaire_4 Chapitre">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9" y="1083086"/>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dirty="0"/>
              <a:t>SLIDE</a:t>
            </a:r>
            <a:br>
              <a:rPr lang="fr-FR" dirty="0"/>
            </a:br>
            <a:r>
              <a:rPr lang="fr-FR" dirty="0"/>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34611"/>
            <a:ext cx="2333503" cy="415498"/>
          </a:xfrm>
        </p:spPr>
        <p:txBody>
          <a:bodyPr vert="horz" lIns="0" tIns="0" rIns="0" bIns="0" rtlCol="0" anchor="ctr">
            <a:spAutoFit/>
          </a:bodyPr>
          <a:lstStyle>
            <a:lvl1pPr>
              <a:buFontTx/>
              <a:buNone/>
              <a:defRPr lang="fr-FR" sz="1500" b="1" cap="all" baseline="0" dirty="0">
                <a:solidFill>
                  <a:schemeClr val="accent3">
                    <a:lumMod val="20000"/>
                    <a:lumOff val="80000"/>
                  </a:schemeClr>
                </a:solidFill>
              </a:defRPr>
            </a:lvl1pPr>
          </a:lstStyle>
          <a:p>
            <a:pPr marL="0" lvl="0" indent="0">
              <a:buFontTx/>
              <a:buNone/>
            </a:pPr>
            <a:r>
              <a:rPr lang="fr-FR" dirty="0"/>
              <a:t>Modifiez le style des titres</a:t>
            </a: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9" y="1718109"/>
            <a:ext cx="2520951" cy="360099"/>
          </a:xfrm>
        </p:spPr>
        <p:txBody>
          <a:bodyPr>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9" y="2302612"/>
            <a:ext cx="2520951" cy="360099"/>
          </a:xfrm>
        </p:spPr>
        <p:txBody>
          <a:bodyPr>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9" y="3898497"/>
            <a:ext cx="2520951" cy="360099"/>
          </a:xfrm>
        </p:spPr>
        <p:txBody>
          <a:bodyPr>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9" y="4483001"/>
            <a:ext cx="2520951" cy="360099"/>
          </a:xfrm>
        </p:spPr>
        <p:txBody>
          <a:bodyPr>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9" y="5067504"/>
            <a:ext cx="2520951" cy="360099"/>
          </a:xfrm>
        </p:spPr>
        <p:txBody>
          <a:bodyPr>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9" y="5652008"/>
            <a:ext cx="2520951" cy="360099"/>
          </a:xfrm>
        </p:spPr>
        <p:txBody>
          <a:bodyPr>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83086"/>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dirty="0"/>
              <a:t>SLIDE</a:t>
            </a:r>
            <a:br>
              <a:rPr lang="fr-FR" dirty="0"/>
            </a:br>
            <a:r>
              <a:rPr lang="fr-FR" dirty="0"/>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9" y="1718109"/>
            <a:ext cx="2343157"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9" y="2302612"/>
            <a:ext cx="2343157"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9" y="3898497"/>
            <a:ext cx="2343157"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9" y="4483001"/>
            <a:ext cx="2343157"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9" y="5067504"/>
            <a:ext cx="2343157"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9" y="5652008"/>
            <a:ext cx="2343157"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898497"/>
            <a:ext cx="2326611"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4483001"/>
            <a:ext cx="2326611"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5067504"/>
            <a:ext cx="2326611"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5652008"/>
            <a:ext cx="2326611" cy="360099"/>
          </a:xfrm>
        </p:spPr>
        <p:txBody>
          <a:bodyPr wrap="square">
            <a:spAutoFit/>
          </a:bodyPr>
          <a:lstStyle>
            <a:lvl1pPr marL="0" indent="0">
              <a:buFontTx/>
              <a:buNone/>
              <a:defRPr>
                <a:solidFill>
                  <a:schemeClr val="bg1"/>
                </a:solidFill>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6"/>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r>
              <a:rPr lang="fr-FR" sz="8000" dirty="0">
                <a:solidFill>
                  <a:srgbClr val="0E79BF">
                    <a:lumMod val="20000"/>
                    <a:lumOff val="80000"/>
                  </a:srgbClr>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hasCustomPrompt="1"/>
          </p:nvPr>
        </p:nvSpPr>
        <p:spPr>
          <a:xfrm>
            <a:off x="6302079" y="1034611"/>
            <a:ext cx="2661813" cy="415499"/>
          </a:xfrm>
        </p:spPr>
        <p:txBody>
          <a:bodyPr vert="horz" wrap="square" lIns="0" tIns="0" rIns="0" bIns="0" rtlCol="0" anchor="ctr">
            <a:spAutoFit/>
          </a:bodyPr>
          <a:lstStyle>
            <a:lvl1pPr marL="0" indent="0">
              <a:buFontTx/>
              <a:buNone/>
              <a:defRPr lang="fr-FR" sz="1500" b="1" cap="all" baseline="0" dirty="0" smtClean="0">
                <a:solidFill>
                  <a:schemeClr val="accent3">
                    <a:lumMod val="20000"/>
                    <a:lumOff val="80000"/>
                  </a:schemeClr>
                </a:solidFill>
              </a:defRPr>
            </a:lvl1pPr>
          </a:lstStyle>
          <a:p>
            <a:pPr lvl="0"/>
            <a:r>
              <a:rPr lang="fr-FR" dirty="0"/>
              <a:t>modifier les styles du texte du masque</a:t>
            </a:r>
          </a:p>
        </p:txBody>
      </p:sp>
      <p:sp>
        <p:nvSpPr>
          <p:cNvPr id="44" name="Espace réservé du texte 8">
            <a:extLst>
              <a:ext uri="{FF2B5EF4-FFF2-40B4-BE49-F238E27FC236}">
                <a16:creationId xmlns:a16="http://schemas.microsoft.com/office/drawing/2014/main" id="{FF247E95-9BDF-E249-A3DF-958A93B8D904}"/>
              </a:ext>
            </a:extLst>
          </p:cNvPr>
          <p:cNvSpPr>
            <a:spLocks noGrp="1"/>
          </p:cNvSpPr>
          <p:nvPr>
            <p:ph type="body" sz="quarter" idx="50" hasCustomPrompt="1"/>
          </p:nvPr>
        </p:nvSpPr>
        <p:spPr>
          <a:xfrm>
            <a:off x="1579419" y="3313669"/>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dirty="0"/>
              <a:t>SLIDE</a:t>
            </a:r>
            <a:br>
              <a:rPr lang="fr-FR" dirty="0"/>
            </a:br>
            <a:r>
              <a:rPr lang="fr-FR" dirty="0"/>
              <a:t>N°X</a:t>
            </a:r>
          </a:p>
        </p:txBody>
      </p:sp>
      <p:sp>
        <p:nvSpPr>
          <p:cNvPr id="46" name="Espace réservé du texte 8">
            <a:extLst>
              <a:ext uri="{FF2B5EF4-FFF2-40B4-BE49-F238E27FC236}">
                <a16:creationId xmlns:a16="http://schemas.microsoft.com/office/drawing/2014/main" id="{6C76B0C8-6023-6E4B-9385-0E7284F96FB6}"/>
              </a:ext>
            </a:extLst>
          </p:cNvPr>
          <p:cNvSpPr>
            <a:spLocks noGrp="1"/>
          </p:cNvSpPr>
          <p:nvPr>
            <p:ph type="body" sz="quarter" idx="51" hasCustomPrompt="1"/>
          </p:nvPr>
        </p:nvSpPr>
        <p:spPr>
          <a:xfrm>
            <a:off x="5511939" y="3313669"/>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dirty="0"/>
              <a:t>SLIDE</a:t>
            </a:r>
            <a:br>
              <a:rPr lang="fr-FR" dirty="0"/>
            </a:br>
            <a:r>
              <a:rPr lang="fr-FR" dirty="0"/>
              <a:t>N°X</a:t>
            </a:r>
          </a:p>
        </p:txBody>
      </p:sp>
      <p:sp>
        <p:nvSpPr>
          <p:cNvPr id="47" name="Espace réservé du texte 4">
            <a:extLst>
              <a:ext uri="{FF2B5EF4-FFF2-40B4-BE49-F238E27FC236}">
                <a16:creationId xmlns:a16="http://schemas.microsoft.com/office/drawing/2014/main" id="{3D145A80-9C04-664C-B990-9CBD8421E0F8}"/>
              </a:ext>
            </a:extLst>
          </p:cNvPr>
          <p:cNvSpPr>
            <a:spLocks noGrp="1"/>
          </p:cNvSpPr>
          <p:nvPr>
            <p:ph type="body" sz="quarter" idx="52"/>
          </p:nvPr>
        </p:nvSpPr>
        <p:spPr>
          <a:xfrm>
            <a:off x="6302079" y="3265193"/>
            <a:ext cx="4033413" cy="415499"/>
          </a:xfrm>
        </p:spPr>
        <p:txBody>
          <a:bodyPr vert="horz" wrap="square" lIns="0" tIns="0" rIns="0" bIns="0" rtlCol="0" anchor="ctr">
            <a:spAutoFit/>
          </a:bodyPr>
          <a:lstStyle>
            <a:lvl1pPr marL="0" indent="0">
              <a:buFontTx/>
              <a:buNone/>
              <a:defRPr lang="fr-FR" sz="1500" b="1" cap="all" baseline="0" dirty="0" smtClean="0">
                <a:solidFill>
                  <a:schemeClr val="accent3">
                    <a:lumMod val="20000"/>
                    <a:lumOff val="80000"/>
                  </a:schemeClr>
                </a:solidFill>
              </a:defRPr>
            </a:lvl1pPr>
          </a:lstStyle>
          <a:p>
            <a:pPr lvl="0"/>
            <a:r>
              <a:rPr lang="fr-FR" dirty="0"/>
              <a:t>Cliquez pour modifier les styles du texte du masque</a:t>
            </a:r>
          </a:p>
        </p:txBody>
      </p:sp>
      <p:sp>
        <p:nvSpPr>
          <p:cNvPr id="48" name="Espace réservé du texte 4">
            <a:extLst>
              <a:ext uri="{FF2B5EF4-FFF2-40B4-BE49-F238E27FC236}">
                <a16:creationId xmlns:a16="http://schemas.microsoft.com/office/drawing/2014/main" id="{78E7B9C9-9FDD-0644-8497-F0CA8E5F4550}"/>
              </a:ext>
            </a:extLst>
          </p:cNvPr>
          <p:cNvSpPr>
            <a:spLocks noGrp="1"/>
          </p:cNvSpPr>
          <p:nvPr>
            <p:ph type="body" sz="quarter" idx="53" hasCustomPrompt="1"/>
          </p:nvPr>
        </p:nvSpPr>
        <p:spPr>
          <a:xfrm>
            <a:off x="2397268" y="3279047"/>
            <a:ext cx="2661813" cy="415499"/>
          </a:xfrm>
        </p:spPr>
        <p:txBody>
          <a:bodyPr vert="horz" wrap="square" lIns="0" tIns="0" rIns="0" bIns="0" rtlCol="0" anchor="ctr">
            <a:spAutoFit/>
          </a:bodyPr>
          <a:lstStyle>
            <a:lvl1pPr marL="0" indent="0">
              <a:buFontTx/>
              <a:buNone/>
              <a:defRPr lang="fr-FR" sz="1500" b="1" cap="all" baseline="0" dirty="0" smtClean="0">
                <a:solidFill>
                  <a:schemeClr val="accent3">
                    <a:lumMod val="20000"/>
                    <a:lumOff val="80000"/>
                  </a:schemeClr>
                </a:solidFill>
              </a:defRPr>
            </a:lvl1pPr>
          </a:lstStyle>
          <a:p>
            <a:pPr lvl="0"/>
            <a:r>
              <a:rPr lang="fr-FR" dirty="0"/>
              <a:t>modifier les styles du texte du masque</a:t>
            </a: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1588785" y="1718111"/>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1588785" y="2302613"/>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4229" y="1744335"/>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84228" y="2302612"/>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1588785" y="3898173"/>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1588785" y="4484056"/>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1588785" y="5067505"/>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1575367" y="5650955"/>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5511939" y="3911689"/>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5511937" y="4478935"/>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5511937" y="5068252"/>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5511936" y="5650953"/>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7" hasCustomPrompt="1"/>
          </p:nvPr>
        </p:nvSpPr>
        <p:spPr>
          <a:xfrm>
            <a:off x="8815213" y="3911689"/>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62" name="Espace réservé du texte 8">
            <a:extLst>
              <a:ext uri="{FF2B5EF4-FFF2-40B4-BE49-F238E27FC236}">
                <a16:creationId xmlns:a16="http://schemas.microsoft.com/office/drawing/2014/main" id="{71DE631B-149C-494C-98E9-DCC7FC312574}"/>
              </a:ext>
            </a:extLst>
          </p:cNvPr>
          <p:cNvSpPr>
            <a:spLocks noGrp="1"/>
          </p:cNvSpPr>
          <p:nvPr>
            <p:ph type="body" sz="quarter" idx="68" hasCustomPrompt="1"/>
          </p:nvPr>
        </p:nvSpPr>
        <p:spPr>
          <a:xfrm>
            <a:off x="8815212" y="4482277"/>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63" name="Espace réservé du texte 8">
            <a:extLst>
              <a:ext uri="{FF2B5EF4-FFF2-40B4-BE49-F238E27FC236}">
                <a16:creationId xmlns:a16="http://schemas.microsoft.com/office/drawing/2014/main" id="{71DE631B-149C-494C-98E9-DCC7FC312574}"/>
              </a:ext>
            </a:extLst>
          </p:cNvPr>
          <p:cNvSpPr>
            <a:spLocks noGrp="1"/>
          </p:cNvSpPr>
          <p:nvPr>
            <p:ph type="body" sz="quarter" idx="69" hasCustomPrompt="1"/>
          </p:nvPr>
        </p:nvSpPr>
        <p:spPr>
          <a:xfrm>
            <a:off x="8815211" y="5067912"/>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
        <p:nvSpPr>
          <p:cNvPr id="64" name="Espace réservé du texte 8">
            <a:extLst>
              <a:ext uri="{FF2B5EF4-FFF2-40B4-BE49-F238E27FC236}">
                <a16:creationId xmlns:a16="http://schemas.microsoft.com/office/drawing/2014/main" id="{71DE631B-149C-494C-98E9-DCC7FC312574}"/>
              </a:ext>
            </a:extLst>
          </p:cNvPr>
          <p:cNvSpPr>
            <a:spLocks noGrp="1"/>
          </p:cNvSpPr>
          <p:nvPr>
            <p:ph type="body" sz="quarter" idx="70" hasCustomPrompt="1"/>
          </p:nvPr>
        </p:nvSpPr>
        <p:spPr>
          <a:xfrm>
            <a:off x="8815209" y="5651700"/>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dirty="0" err="1"/>
              <a:t>p.X</a:t>
            </a:r>
            <a:endParaRPr lang="fr-FR" dirty="0"/>
          </a:p>
        </p:txBody>
      </p:sp>
    </p:spTree>
    <p:extLst>
      <p:ext uri="{BB962C8B-B14F-4D97-AF65-F5344CB8AC3E}">
        <p14:creationId xmlns:p14="http://schemas.microsoft.com/office/powerpoint/2010/main" val="334939224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02_Chapitre">
    <p:bg>
      <p:bgPr>
        <a:solidFill>
          <a:schemeClr val="tx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3" y="-9517079"/>
            <a:ext cx="16788264" cy="16788264"/>
          </a:xfrm>
          <a:prstGeom prst="arc">
            <a:avLst/>
          </a:prstGeom>
          <a:ln w="825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00" dirty="0">
              <a:solidFill>
                <a:srgbClr val="18073A"/>
              </a:solidFill>
            </a:endParaRP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7533" y="800139"/>
            <a:ext cx="5616000" cy="5616000"/>
          </a:xfrm>
          <a:prstGeom prst="ellipse">
            <a:avLst/>
          </a:prstGeom>
          <a:solidFill>
            <a:schemeClr val="bg1"/>
          </a:solidFill>
          <a:ln w="825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ctrTitle" hasCustomPrompt="1"/>
          </p:nvPr>
        </p:nvSpPr>
        <p:spPr>
          <a:xfrm>
            <a:off x="720001" y="756000"/>
            <a:ext cx="5314951" cy="2387600"/>
          </a:xfrm>
        </p:spPr>
        <p:txBody>
          <a:bodyPr anchor="b">
            <a:normAutofit/>
          </a:bodyPr>
          <a:lstStyle>
            <a:lvl1pPr algn="l">
              <a:defRPr sz="4800">
                <a:solidFill>
                  <a:schemeClr val="bg1"/>
                </a:solidFill>
              </a:defRPr>
            </a:lvl1pPr>
          </a:lstStyle>
          <a:p>
            <a:r>
              <a:rPr lang="fr-FR" dirty="0"/>
              <a:t>MODIFIEZ LE STYLE DU TITRE</a:t>
            </a:r>
          </a:p>
        </p:txBody>
      </p:sp>
      <p:sp>
        <p:nvSpPr>
          <p:cNvPr id="3" name="Sous-titre 2"/>
          <p:cNvSpPr>
            <a:spLocks noGrp="1"/>
          </p:cNvSpPr>
          <p:nvPr>
            <p:ph type="subTitle" idx="1"/>
          </p:nvPr>
        </p:nvSpPr>
        <p:spPr>
          <a:xfrm>
            <a:off x="720001" y="3240000"/>
            <a:ext cx="5314951" cy="165576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295533" y="818139"/>
            <a:ext cx="5580000" cy="5580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28803090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hapitre">
    <p:bg>
      <p:bgPr>
        <a:solidFill>
          <a:schemeClr val="accent3"/>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3" y="-9517079"/>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00" dirty="0">
              <a:solidFill>
                <a:srgbClr val="18073A"/>
              </a:solidFill>
            </a:endParaRP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7533" y="800139"/>
            <a:ext cx="5616000" cy="5616000"/>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ctrTitle" hasCustomPrompt="1"/>
          </p:nvPr>
        </p:nvSpPr>
        <p:spPr>
          <a:xfrm>
            <a:off x="720001" y="756000"/>
            <a:ext cx="5314951" cy="2387600"/>
          </a:xfrm>
        </p:spPr>
        <p:txBody>
          <a:bodyPr anchor="b">
            <a:normAutofit/>
          </a:bodyPr>
          <a:lstStyle>
            <a:lvl1pPr algn="l">
              <a:defRPr sz="4800">
                <a:solidFill>
                  <a:schemeClr val="bg1"/>
                </a:solidFill>
              </a:defRPr>
            </a:lvl1pPr>
          </a:lstStyle>
          <a:p>
            <a:r>
              <a:rPr lang="fr-FR" dirty="0"/>
              <a:t>MODIFIEZ LE STYLE DU TITRE</a:t>
            </a:r>
          </a:p>
        </p:txBody>
      </p:sp>
      <p:sp>
        <p:nvSpPr>
          <p:cNvPr id="3" name="Sous-titre 2"/>
          <p:cNvSpPr>
            <a:spLocks noGrp="1"/>
          </p:cNvSpPr>
          <p:nvPr>
            <p:ph type="subTitle" idx="1"/>
          </p:nvPr>
        </p:nvSpPr>
        <p:spPr>
          <a:xfrm>
            <a:off x="720001" y="3240000"/>
            <a:ext cx="5314951" cy="165576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313105" y="838235"/>
            <a:ext cx="5544000" cy="5544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2120573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E5C0FD5B-E29E-3C4E-9257-B315D44B9E1A}"/>
              </a:ext>
            </a:extLst>
          </p:cNvPr>
          <p:cNvSpPr/>
          <p:nvPr userDrawn="1"/>
        </p:nvSpPr>
        <p:spPr>
          <a:xfrm rot="21023656">
            <a:off x="5688977"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1" y="712279"/>
            <a:ext cx="5435009" cy="1325563"/>
          </a:xfrm>
        </p:spPr>
        <p:txBody>
          <a:bodyPr>
            <a:normAutofit/>
          </a:bodyPr>
          <a:lstStyle>
            <a:lvl1pPr>
              <a:defRPr sz="2800"/>
            </a:lvl1pPr>
          </a:lstStyle>
          <a:p>
            <a:r>
              <a:rPr lang="fr-FR" dirty="0"/>
              <a:t>MODIFIEZ LE STYLE DU TITRE</a:t>
            </a:r>
          </a:p>
        </p:txBody>
      </p:sp>
      <p:sp>
        <p:nvSpPr>
          <p:cNvPr id="4" name="Espace réservé de la date 3"/>
          <p:cNvSpPr>
            <a:spLocks noGrp="1"/>
          </p:cNvSpPr>
          <p:nvPr>
            <p:ph type="dt" sz="half" idx="10"/>
          </p:nvPr>
        </p:nvSpPr>
        <p:spPr>
          <a:xfrm>
            <a:off x="-291639" y="7626677"/>
            <a:ext cx="838200" cy="187027"/>
          </a:xfrm>
        </p:spPr>
        <p:txBody>
          <a:bodyPr/>
          <a:lstStyle/>
          <a:p>
            <a:fld id="{E60CC378-FC54-D041-B5F4-B42A70B664BD}"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1" y="2332278"/>
            <a:ext cx="5472113" cy="416083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3"/>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1"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19"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9137" y="6389380"/>
            <a:ext cx="841575" cy="439841"/>
          </a:xfrm>
          <a:prstGeom prst="rect">
            <a:avLst/>
          </a:prstGeom>
          <a:noFill/>
          <a:ln>
            <a:noFill/>
          </a:ln>
        </p:spPr>
      </p:pic>
    </p:spTree>
    <p:extLst>
      <p:ext uri="{BB962C8B-B14F-4D97-AF65-F5344CB8AC3E}">
        <p14:creationId xmlns:p14="http://schemas.microsoft.com/office/powerpoint/2010/main" val="1879904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E5C0FD5B-E29E-3C4E-9257-B315D44B9E1A}"/>
              </a:ext>
            </a:extLst>
          </p:cNvPr>
          <p:cNvSpPr/>
          <p:nvPr userDrawn="1"/>
        </p:nvSpPr>
        <p:spPr>
          <a:xfrm rot="21023656">
            <a:off x="5688977" y="-1537511"/>
            <a:ext cx="8928000" cy="8928000"/>
          </a:xfrm>
          <a:prstGeom prst="ellipse">
            <a:avLst/>
          </a:prstGeom>
          <a:solidFill>
            <a:schemeClr val="accent3"/>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1" y="725531"/>
            <a:ext cx="5435009" cy="1325563"/>
          </a:xfrm>
        </p:spPr>
        <p:txBody>
          <a:bodyPr>
            <a:normAutofit/>
          </a:bodyPr>
          <a:lstStyle>
            <a:lvl1pPr>
              <a:defRPr sz="2800"/>
            </a:lvl1pPr>
          </a:lstStyle>
          <a:p>
            <a:r>
              <a:rPr lang="fr-FR" dirty="0"/>
              <a:t>MODIFIEZ LE STYLE DU TITRE</a:t>
            </a:r>
          </a:p>
        </p:txBody>
      </p:sp>
      <p:sp>
        <p:nvSpPr>
          <p:cNvPr id="4" name="Espace réservé de la date 3"/>
          <p:cNvSpPr>
            <a:spLocks noGrp="1"/>
          </p:cNvSpPr>
          <p:nvPr>
            <p:ph type="dt" sz="half" idx="10"/>
          </p:nvPr>
        </p:nvSpPr>
        <p:spPr>
          <a:xfrm>
            <a:off x="-291639" y="7626677"/>
            <a:ext cx="838200" cy="187027"/>
          </a:xfrm>
        </p:spPr>
        <p:txBody>
          <a:bodyPr/>
          <a:lstStyle/>
          <a:p>
            <a:fld id="{E60CC378-FC54-D041-B5F4-B42A70B664BD}"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1" y="2345530"/>
            <a:ext cx="5472113" cy="416083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3"/>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1"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355273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5EF2987-F2EE-51BA-4C0D-C821B3A909AC}"/>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3" name="Espace réservé du pied de page 2">
            <a:extLst>
              <a:ext uri="{FF2B5EF4-FFF2-40B4-BE49-F238E27FC236}">
                <a16:creationId xmlns:a16="http://schemas.microsoft.com/office/drawing/2014/main" id="{37D70D3B-8460-1D7E-91AF-F43C75F9DEB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73E61DD-8438-C5B3-2869-4F88968B66AB}"/>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36912784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9"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1" y="725532"/>
            <a:ext cx="5435009" cy="1325563"/>
          </a:xfrm>
        </p:spPr>
        <p:txBody>
          <a:bodyPr>
            <a:normAutofit/>
          </a:bodyPr>
          <a:lstStyle>
            <a:lvl1pPr>
              <a:defRPr sz="2800">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540001" y="2345531"/>
            <a:ext cx="5435009" cy="4351339"/>
          </a:xfrm>
        </p:spPr>
        <p:txBody>
          <a:bodyPr/>
          <a:lstStyle>
            <a:lvl1pPr marL="228594" indent="-228594">
              <a:buClr>
                <a:srgbClr val="00B0F0"/>
              </a:buClr>
              <a:buSzPct val="100000"/>
              <a:buFont typeface="Arial" panose="020B0604020202020204" pitchFamily="34" charset="0"/>
              <a:buChar char="•"/>
              <a:defRPr>
                <a:solidFill>
                  <a:schemeClr val="bg1"/>
                </a:solidFill>
              </a:defRPr>
            </a:lvl1pPr>
            <a:lvl2pPr marL="685783" indent="-228594">
              <a:buClr>
                <a:srgbClr val="00B0F0"/>
              </a:buClr>
              <a:buSzPct val="100000"/>
              <a:buFont typeface="Arial" panose="020B0604020202020204" pitchFamily="34" charset="0"/>
              <a:buChar char="•"/>
              <a:defRPr>
                <a:solidFill>
                  <a:schemeClr val="bg1"/>
                </a:solidFill>
              </a:defRPr>
            </a:lvl2pPr>
            <a:lvl3pPr marL="1142971" indent="-228594">
              <a:buClr>
                <a:srgbClr val="00B0F0"/>
              </a:buClr>
              <a:buSzPct val="100000"/>
              <a:buFont typeface="Arial" panose="020B0604020202020204" pitchFamily="34" charset="0"/>
              <a:buChar char="•"/>
              <a:defRPr>
                <a:solidFill>
                  <a:schemeClr val="bg1"/>
                </a:solidFill>
              </a:defRPr>
            </a:lvl3pPr>
            <a:lvl4pPr marL="1600160" indent="-228594">
              <a:buClr>
                <a:srgbClr val="00B0F0"/>
              </a:buClr>
              <a:buSzPct val="100000"/>
              <a:buFont typeface="Arial" panose="020B0604020202020204" pitchFamily="34" charset="0"/>
              <a:buChar char="•"/>
              <a:defRPr>
                <a:solidFill>
                  <a:schemeClr val="bg1"/>
                </a:solidFill>
              </a:defRPr>
            </a:lvl4pPr>
            <a:lvl5pPr marL="2057349" indent="-228594">
              <a:buClr>
                <a:srgbClr val="00B0F0"/>
              </a:buClr>
              <a:buSzPct val="100000"/>
              <a:buFont typeface="Arial" panose="020B0604020202020204" pitchFamily="34" charset="0"/>
              <a:buChar cha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291639" y="7626677"/>
            <a:ext cx="838200" cy="187027"/>
          </a:xfrm>
        </p:spPr>
        <p:txBody>
          <a:bodyPr/>
          <a:lstStyle/>
          <a:p>
            <a:fld id="{C196D78F-38CC-DD47-864F-5398921C7FE6}"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3"/>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1"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1974984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3"/>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9"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1" y="725531"/>
            <a:ext cx="5435009" cy="1325563"/>
          </a:xfrm>
        </p:spPr>
        <p:txBody>
          <a:bodyPr>
            <a:normAutofit/>
          </a:bodyPr>
          <a:lstStyle>
            <a:lvl1pPr>
              <a:defRPr sz="2800">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540001" y="2345529"/>
            <a:ext cx="5435009" cy="4351339"/>
          </a:xfrm>
        </p:spPr>
        <p:txBody>
          <a:bodyPr/>
          <a:lstStyle>
            <a:lvl1pPr marL="228594" indent="-228594">
              <a:buClr>
                <a:schemeClr val="tx2"/>
              </a:buClr>
              <a:buSzPct val="100000"/>
              <a:buFont typeface="Arial" panose="020B0604020202020204" pitchFamily="34" charset="0"/>
              <a:buChar char="•"/>
              <a:defRPr>
                <a:solidFill>
                  <a:schemeClr val="bg1"/>
                </a:solidFill>
              </a:defRPr>
            </a:lvl1pPr>
            <a:lvl2pPr marL="685783" indent="-228594">
              <a:buClr>
                <a:schemeClr val="tx2"/>
              </a:buClr>
              <a:buSzPct val="100000"/>
              <a:buFont typeface="Arial" panose="020B0604020202020204" pitchFamily="34" charset="0"/>
              <a:buChar char="•"/>
              <a:defRPr>
                <a:solidFill>
                  <a:schemeClr val="bg1"/>
                </a:solidFill>
              </a:defRPr>
            </a:lvl2pPr>
            <a:lvl3pPr marL="1142971" indent="-228594">
              <a:buClr>
                <a:schemeClr val="tx2"/>
              </a:buClr>
              <a:buSzPct val="100000"/>
              <a:buFont typeface="Arial" panose="020B0604020202020204" pitchFamily="34" charset="0"/>
              <a:buChar char="•"/>
              <a:defRPr>
                <a:solidFill>
                  <a:schemeClr val="bg1"/>
                </a:solidFill>
              </a:defRPr>
            </a:lvl3pPr>
            <a:lvl4pPr marL="1600160" indent="-228594">
              <a:buClr>
                <a:schemeClr val="tx2"/>
              </a:buClr>
              <a:buSzPct val="100000"/>
              <a:buFont typeface="Arial" panose="020B0604020202020204" pitchFamily="34" charset="0"/>
              <a:buChar char="•"/>
              <a:defRPr>
                <a:solidFill>
                  <a:schemeClr val="bg1"/>
                </a:solidFill>
              </a:defRPr>
            </a:lvl4pPr>
            <a:lvl5pPr marL="2057349" indent="-228594">
              <a:buClr>
                <a:schemeClr val="tx2"/>
              </a:buClr>
              <a:buSzPct val="100000"/>
              <a:buFont typeface="Arial" panose="020B0604020202020204" pitchFamily="34" charset="0"/>
              <a:buChar cha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291639" y="7626677"/>
            <a:ext cx="838200" cy="187027"/>
          </a:xfrm>
        </p:spPr>
        <p:txBody>
          <a:bodyPr/>
          <a:lstStyle/>
          <a:p>
            <a:fld id="{C196D78F-38CC-DD47-864F-5398921C7FE6}"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3"/>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1" y="180000"/>
            <a:ext cx="1858643" cy="331304"/>
          </a:xfrm>
          <a:solidFill>
            <a:schemeClr val="accent3">
              <a:lumMod val="75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2406" y="6415016"/>
            <a:ext cx="841575" cy="439841"/>
          </a:xfrm>
          <a:prstGeom prst="rect">
            <a:avLst/>
          </a:prstGeom>
          <a:noFill/>
          <a:ln>
            <a:noFill/>
          </a:ln>
        </p:spPr>
      </p:pic>
    </p:spTree>
    <p:extLst>
      <p:ext uri="{BB962C8B-B14F-4D97-AF65-F5344CB8AC3E}">
        <p14:creationId xmlns:p14="http://schemas.microsoft.com/office/powerpoint/2010/main" val="2280446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4BFB60-577D-6545-8C65-CE00BCDAC713}"/>
              </a:ext>
            </a:extLst>
          </p:cNvPr>
          <p:cNvSpPr/>
          <p:nvPr userDrawn="1"/>
        </p:nvSpPr>
        <p:spPr>
          <a:xfrm>
            <a:off x="0" y="3429001"/>
            <a:ext cx="12192000" cy="3429001"/>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1" y="510641"/>
            <a:ext cx="5501036" cy="1123289"/>
          </a:xfrm>
        </p:spPr>
        <p:txBody>
          <a:bodyPr anchor="b">
            <a:normAutofit/>
          </a:bodyPr>
          <a:lstStyle>
            <a:lvl1pPr>
              <a:defRPr sz="2800"/>
            </a:lvl1pPr>
          </a:lstStyle>
          <a:p>
            <a:r>
              <a:rPr lang="fr-FR" dirty="0"/>
              <a:t>MODIFIEZ LE STYLE DU TITRE</a:t>
            </a:r>
          </a:p>
        </p:txBody>
      </p:sp>
      <p:sp>
        <p:nvSpPr>
          <p:cNvPr id="4" name="Espace réservé de la date 3"/>
          <p:cNvSpPr>
            <a:spLocks noGrp="1"/>
          </p:cNvSpPr>
          <p:nvPr>
            <p:ph type="dt" sz="half" idx="10"/>
          </p:nvPr>
        </p:nvSpPr>
        <p:spPr>
          <a:xfrm>
            <a:off x="-291639" y="7626677"/>
            <a:ext cx="838200" cy="187027"/>
          </a:xfrm>
        </p:spPr>
        <p:txBody>
          <a:bodyPr/>
          <a:lstStyle/>
          <a:p>
            <a:fld id="{33AF95C0-C400-184B-8B6C-4FBAE334CF53}"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00" dirty="0">
                <a:solidFill>
                  <a:srgbClr val="18073A"/>
                </a:solidFill>
              </a:endParaRP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accent3"/>
            </a:solidFill>
            <a:ln w="825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58002"/>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3632073"/>
            <a:ext cx="3643076" cy="485775"/>
          </a:xfrm>
        </p:spPr>
        <p:txBody>
          <a:bodyPr anchor="ctr">
            <a:normAutofit/>
          </a:bodyPr>
          <a:lstStyle>
            <a:lvl1pPr marL="0" indent="0" algn="ctr">
              <a:lnSpc>
                <a:spcPct val="100000"/>
              </a:lnSpc>
              <a:buFontTx/>
              <a:buNone/>
              <a:defRPr sz="1400">
                <a:solidFill>
                  <a:schemeClr val="bg1"/>
                </a:solidFill>
              </a:defRPr>
            </a:lvl1pPr>
            <a:lvl2pPr marL="457189" indent="0" algn="ctr">
              <a:buFontTx/>
              <a:buNone/>
              <a:defRPr>
                <a:solidFill>
                  <a:schemeClr val="accent2"/>
                </a:solidFill>
              </a:defRPr>
            </a:lvl2pPr>
            <a:lvl3pPr marL="914377" indent="0" algn="ctr">
              <a:buFontTx/>
              <a:buNone/>
              <a:defRPr>
                <a:solidFill>
                  <a:schemeClr val="accent2"/>
                </a:solidFill>
              </a:defRPr>
            </a:lvl3pPr>
            <a:lvl4pPr marL="1371566" indent="0" algn="ctr">
              <a:buFontTx/>
              <a:buNone/>
              <a:defRPr>
                <a:solidFill>
                  <a:schemeClr val="accent2"/>
                </a:solidFill>
              </a:defRPr>
            </a:lvl4pPr>
            <a:lvl5pPr marL="1828754" indent="0" algn="ctr">
              <a:buFontTx/>
              <a:buNone/>
              <a:defRPr>
                <a:solidFill>
                  <a:schemeClr val="accent2"/>
                </a:solidFill>
              </a:defRPr>
            </a:lvl5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2221357"/>
            <a:ext cx="3671763"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189" indent="0">
              <a:buFontTx/>
              <a:buNone/>
              <a:defRPr sz="2000" b="1" i="0">
                <a:solidFill>
                  <a:schemeClr val="accent1"/>
                </a:solidFill>
                <a:latin typeface="Pole Emploi PRO" panose="02000503040000020004" pitchFamily="2" charset="77"/>
              </a:defRPr>
            </a:lvl2pPr>
            <a:lvl3pPr marL="914377" indent="0">
              <a:buFontTx/>
              <a:buNone/>
              <a:defRPr sz="2000" b="1" i="0">
                <a:solidFill>
                  <a:schemeClr val="accent1"/>
                </a:solidFill>
                <a:latin typeface="Pole Emploi PRO" panose="02000503040000020004" pitchFamily="2" charset="77"/>
              </a:defRPr>
            </a:lvl3pPr>
            <a:lvl4pPr marL="1371566" indent="0">
              <a:buFontTx/>
              <a:buNone/>
              <a:defRPr sz="2000" b="1" i="0">
                <a:solidFill>
                  <a:schemeClr val="accent1"/>
                </a:solidFill>
                <a:latin typeface="Pole Emploi PRO" panose="02000503040000020004" pitchFamily="2" charset="77"/>
              </a:defRPr>
            </a:lvl4pPr>
            <a:lvl5pPr marL="1828754" indent="0">
              <a:buFontTx/>
              <a:buNone/>
              <a:defRPr sz="2000" b="1" i="0">
                <a:solidFill>
                  <a:schemeClr val="accent1"/>
                </a:solidFill>
                <a:latin typeface="Pole Emploi PRO" panose="02000503040000020004" pitchFamily="2" charset="77"/>
              </a:defRPr>
            </a:lvl5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1840047"/>
            <a:ext cx="5486400" cy="1262919"/>
          </a:xfrm>
        </p:spPr>
        <p:txBody>
          <a:bodyPr/>
          <a:lstStyle>
            <a:lvl1pPr marL="285744" indent="-285744">
              <a:buClr>
                <a:schemeClr val="accent1"/>
              </a:buClr>
              <a:buFont typeface="Arial" panose="020B0604020202020204" pitchFamily="34" charset="0"/>
              <a:buChar char="•"/>
              <a:defRPr/>
            </a:lvl1pPr>
            <a:lvl2pPr marL="357179" indent="-179384">
              <a:buClr>
                <a:schemeClr val="accent1"/>
              </a:buClr>
              <a:buFont typeface="Arial" panose="020B0604020202020204" pitchFamily="34" charset="0"/>
              <a:buChar char="•"/>
              <a:defRPr/>
            </a:lvl2pPr>
            <a:lvl3pPr marL="536561" indent="-179384">
              <a:buClr>
                <a:schemeClr val="accent1"/>
              </a:buClr>
              <a:buFont typeface="Arial" panose="020B0604020202020204" pitchFamily="34" charset="0"/>
              <a:buChar char="•"/>
              <a:defRPr/>
            </a:lvl3pPr>
            <a:lvl4pPr marL="714357" indent="-177796">
              <a:buClr>
                <a:schemeClr val="accent1"/>
              </a:buClr>
              <a:buFont typeface="Arial" panose="020B0604020202020204" pitchFamily="34" charset="0"/>
              <a:buChar char="•"/>
              <a:defRPr/>
            </a:lvl4pPr>
            <a:lvl5pPr marL="893740" indent="-179384">
              <a:buClr>
                <a:schemeClr val="accent1"/>
              </a:buClr>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1" y="180000"/>
            <a:ext cx="1858643" cy="331304"/>
          </a:xfrm>
          <a:solidFill>
            <a:schemeClr val="accent2">
              <a:lumMod val="60000"/>
              <a:lumOff val="4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sp>
        <p:nvSpPr>
          <p:cNvPr id="28" name="Espace réservé du texte 25">
            <a:extLst>
              <a:ext uri="{FF2B5EF4-FFF2-40B4-BE49-F238E27FC236}">
                <a16:creationId xmlns:a16="http://schemas.microsoft.com/office/drawing/2014/main" id="{B6715AE3-BF44-E54D-8082-4F6ACBA059EA}"/>
              </a:ext>
            </a:extLst>
          </p:cNvPr>
          <p:cNvSpPr>
            <a:spLocks noGrp="1"/>
          </p:cNvSpPr>
          <p:nvPr>
            <p:ph type="body" sz="quarter" idx="17"/>
          </p:nvPr>
        </p:nvSpPr>
        <p:spPr>
          <a:xfrm>
            <a:off x="542925" y="4746638"/>
            <a:ext cx="5486400" cy="1262919"/>
          </a:xfrm>
        </p:spPr>
        <p:txBody>
          <a:bodyPr/>
          <a:lstStyle>
            <a:lvl1pPr marL="0" indent="0">
              <a:buClr>
                <a:schemeClr val="accent3"/>
              </a:buClr>
              <a:buFontTx/>
              <a:buNone/>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25" name="Logo">
            <a:extLst>
              <a:ext uri="{FF2B5EF4-FFF2-40B4-BE49-F238E27FC236}">
                <a16:creationId xmlns:a16="http://schemas.microsoft.com/office/drawing/2014/main" id="{3274EA2F-1186-2049-92E5-0ECE4D99C45B}"/>
              </a:ext>
            </a:extLst>
          </p:cNvPr>
          <p:cNvGrpSpPr/>
          <p:nvPr userDrawn="1"/>
        </p:nvGrpSpPr>
        <p:grpSpPr>
          <a:xfrm>
            <a:off x="11063288" y="6099628"/>
            <a:ext cx="1128712" cy="889000"/>
            <a:chOff x="11063288" y="6099628"/>
            <a:chExt cx="1128712" cy="889000"/>
          </a:xfrm>
        </p:grpSpPr>
        <p:sp>
          <p:nvSpPr>
            <p:cNvPr id="29" name="AutoShape 13" descr="Forme libre 29">
              <a:extLst>
                <a:ext uri="{FF2B5EF4-FFF2-40B4-BE49-F238E27FC236}">
                  <a16:creationId xmlns:a16="http://schemas.microsoft.com/office/drawing/2014/main" id="{E79C984D-6454-FD44-AAFE-05859C42B1C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31" name="AutoShape 14" descr="Forme libre 30">
              <a:extLst>
                <a:ext uri="{FF2B5EF4-FFF2-40B4-BE49-F238E27FC236}">
                  <a16:creationId xmlns:a16="http://schemas.microsoft.com/office/drawing/2014/main" id="{057F5003-F9C2-E146-BB18-F11C74D09C5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1" name="Espace réservé du texte 10"/>
          <p:cNvSpPr>
            <a:spLocks noGrp="1"/>
          </p:cNvSpPr>
          <p:nvPr>
            <p:ph type="body" sz="quarter" idx="18" hasCustomPrompt="1"/>
          </p:nvPr>
        </p:nvSpPr>
        <p:spPr>
          <a:xfrm>
            <a:off x="539751" y="3803651"/>
            <a:ext cx="5500688" cy="804863"/>
          </a:xfrm>
        </p:spPr>
        <p:txBody>
          <a:bodyPr>
            <a:normAutofit/>
          </a:bodyPr>
          <a:lstStyle>
            <a:lvl1pPr marL="0" indent="0">
              <a:buNone/>
              <a:defRPr sz="2800" b="1">
                <a:solidFill>
                  <a:schemeClr val="accent2"/>
                </a:solidFill>
                <a:latin typeface="Pole Emploi PRO" panose="02000503040000020004" pitchFamily="50" charset="0"/>
              </a:defRPr>
            </a:lvl1pPr>
          </a:lstStyle>
          <a:p>
            <a:pPr lvl="0"/>
            <a:r>
              <a:rPr lang="fr-FR" dirty="0"/>
              <a:t>MODIFIEZ LE STYLE DU TITRE</a:t>
            </a:r>
          </a:p>
        </p:txBody>
      </p:sp>
      <p:pic>
        <p:nvPicPr>
          <p:cNvPr id="32"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4970" y="6389380"/>
            <a:ext cx="841575" cy="439841"/>
          </a:xfrm>
          <a:prstGeom prst="rect">
            <a:avLst/>
          </a:prstGeom>
          <a:noFill/>
          <a:ln>
            <a:noFill/>
          </a:ln>
        </p:spPr>
      </p:pic>
    </p:spTree>
    <p:extLst>
      <p:ext uri="{BB962C8B-B14F-4D97-AF65-F5344CB8AC3E}">
        <p14:creationId xmlns:p14="http://schemas.microsoft.com/office/powerpoint/2010/main" val="139285755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1" y="678053"/>
            <a:ext cx="5435009" cy="1325563"/>
          </a:xfrm>
        </p:spPr>
        <p:txBody>
          <a:bodyPr>
            <a:normAutofit/>
          </a:bodyPr>
          <a:lstStyle>
            <a:lvl1pPr>
              <a:defRPr sz="2800"/>
            </a:lvl1pPr>
          </a:lstStyle>
          <a:p>
            <a:r>
              <a:rPr lang="fr-FR" dirty="0"/>
              <a:t>MODIFIEZ LE STYLE DU TITRE</a:t>
            </a:r>
          </a:p>
        </p:txBody>
      </p:sp>
      <p:sp>
        <p:nvSpPr>
          <p:cNvPr id="4" name="Espace réservé de la date 3"/>
          <p:cNvSpPr>
            <a:spLocks noGrp="1"/>
          </p:cNvSpPr>
          <p:nvPr>
            <p:ph type="dt" sz="half" idx="10"/>
          </p:nvPr>
        </p:nvSpPr>
        <p:spPr>
          <a:xfrm>
            <a:off x="-291639" y="7626677"/>
            <a:ext cx="838200" cy="187027"/>
          </a:xfrm>
        </p:spPr>
        <p:txBody>
          <a:bodyPr/>
          <a:lstStyle/>
          <a:p>
            <a:fld id="{33AF95C0-C400-184B-8B6C-4FBAE334CF53}"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a:off x="-4266972" y="-8174052"/>
            <a:ext cx="16324455" cy="15363669"/>
            <a:chOff x="-4934542" y="-9517078"/>
            <a:chExt cx="17838137"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00" dirty="0">
                <a:solidFill>
                  <a:srgbClr val="18073A"/>
                </a:solidFill>
              </a:endParaRP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278247" y="743784"/>
              <a:ext cx="5625348" cy="5625348"/>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9" y="2957514"/>
            <a:ext cx="3629025" cy="485775"/>
          </a:xfrm>
        </p:spPr>
        <p:txBody>
          <a:bodyPr anchor="ctr">
            <a:normAutofit/>
          </a:bodyPr>
          <a:lstStyle>
            <a:lvl1pPr marL="0" indent="0" algn="ctr">
              <a:lnSpc>
                <a:spcPct val="100000"/>
              </a:lnSpc>
              <a:buFontTx/>
              <a:buNone/>
              <a:defRPr sz="1400">
                <a:solidFill>
                  <a:schemeClr val="accent2"/>
                </a:solidFill>
              </a:defRPr>
            </a:lvl1pPr>
            <a:lvl2pPr marL="457189" indent="0" algn="ctr">
              <a:buFontTx/>
              <a:buNone/>
              <a:defRPr>
                <a:solidFill>
                  <a:schemeClr val="accent2"/>
                </a:solidFill>
              </a:defRPr>
            </a:lvl2pPr>
            <a:lvl3pPr marL="914377" indent="0" algn="ctr">
              <a:buFontTx/>
              <a:buNone/>
              <a:defRPr>
                <a:solidFill>
                  <a:schemeClr val="accent2"/>
                </a:solidFill>
              </a:defRPr>
            </a:lvl3pPr>
            <a:lvl4pPr marL="1371566" indent="0" algn="ctr">
              <a:buFontTx/>
              <a:buNone/>
              <a:defRPr>
                <a:solidFill>
                  <a:schemeClr val="accent2"/>
                </a:solidFill>
              </a:defRPr>
            </a:lvl4pPr>
            <a:lvl5pPr marL="1828754" indent="0" algn="ctr">
              <a:buFontTx/>
              <a:buNone/>
              <a:defRPr>
                <a:solidFill>
                  <a:schemeClr val="accent2"/>
                </a:solidFill>
              </a:defRPr>
            </a:lvl5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3600452"/>
            <a:ext cx="3657600" cy="1057275"/>
          </a:xfrm>
        </p:spPr>
        <p:txBody>
          <a:bodyPr anchor="ctr">
            <a:noAutofit/>
          </a:bodyPr>
          <a:lstStyle>
            <a:lvl1pPr marL="0" indent="0" algn="ctr">
              <a:buFontTx/>
              <a:buNone/>
              <a:defRPr sz="2000" b="1" i="0">
                <a:solidFill>
                  <a:schemeClr val="accent1"/>
                </a:solidFill>
                <a:latin typeface="Pole Emploi PRO" panose="02000503040000020004" pitchFamily="2" charset="77"/>
              </a:defRPr>
            </a:lvl1pPr>
            <a:lvl2pPr marL="457189" indent="0">
              <a:buFontTx/>
              <a:buNone/>
              <a:defRPr sz="2000" b="1" i="0">
                <a:solidFill>
                  <a:schemeClr val="accent1"/>
                </a:solidFill>
                <a:latin typeface="Pole Emploi PRO" panose="02000503040000020004" pitchFamily="2" charset="77"/>
              </a:defRPr>
            </a:lvl2pPr>
            <a:lvl3pPr marL="914377" indent="0">
              <a:buFontTx/>
              <a:buNone/>
              <a:defRPr sz="2000" b="1" i="0">
                <a:solidFill>
                  <a:schemeClr val="accent1"/>
                </a:solidFill>
                <a:latin typeface="Pole Emploi PRO" panose="02000503040000020004" pitchFamily="2" charset="77"/>
              </a:defRPr>
            </a:lvl3pPr>
            <a:lvl4pPr marL="1371566" indent="0">
              <a:buFontTx/>
              <a:buNone/>
              <a:defRPr sz="2000" b="1" i="0">
                <a:solidFill>
                  <a:schemeClr val="accent1"/>
                </a:solidFill>
                <a:latin typeface="Pole Emploi PRO" panose="02000503040000020004" pitchFamily="2" charset="77"/>
              </a:defRPr>
            </a:lvl4pPr>
            <a:lvl5pPr marL="1828754" indent="0">
              <a:buFontTx/>
              <a:buNone/>
              <a:defRPr sz="2000" b="1" i="0">
                <a:solidFill>
                  <a:schemeClr val="accent1"/>
                </a:solidFill>
                <a:latin typeface="Pole Emploi PRO" panose="02000503040000020004" pitchFamily="2" charset="77"/>
              </a:defRPr>
            </a:lvl5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2134153"/>
            <a:ext cx="5486400" cy="439896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1"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22"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4970" y="6389380"/>
            <a:ext cx="841575" cy="439841"/>
          </a:xfrm>
          <a:prstGeom prst="rect">
            <a:avLst/>
          </a:prstGeom>
          <a:noFill/>
          <a:ln>
            <a:noFill/>
          </a:ln>
        </p:spPr>
      </p:pic>
    </p:spTree>
    <p:extLst>
      <p:ext uri="{BB962C8B-B14F-4D97-AF65-F5344CB8AC3E}">
        <p14:creationId xmlns:p14="http://schemas.microsoft.com/office/powerpoint/2010/main" val="2178564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97351947-423C-B24A-B115-10D2BD69BA01}"/>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0" y="540001"/>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9"/>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18/03/2024</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id="{2DF67E5F-EBCB-D347-A981-54B8A0F10DD4}"/>
              </a:ext>
            </a:extLst>
          </p:cNvPr>
          <p:cNvSpPr>
            <a:spLocks noGrp="1"/>
          </p:cNvSpPr>
          <p:nvPr>
            <p:ph type="body" sz="quarter" idx="16" hasCustomPrompt="1"/>
          </p:nvPr>
        </p:nvSpPr>
        <p:spPr>
          <a:xfrm>
            <a:off x="540001"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17"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782970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97351947-423C-B24A-B115-10D2BD69BA01}"/>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0" y="540001"/>
            <a:ext cx="10847139" cy="1325563"/>
          </a:xfrm>
        </p:spPr>
        <p:txBody>
          <a:bodyPr anchor="ctr">
            <a:normAutofit/>
          </a:bodyPr>
          <a:lstStyle>
            <a:lvl1pPr>
              <a:defRPr sz="2800">
                <a:solidFill>
                  <a:schemeClr val="bg1"/>
                </a:solidFill>
              </a:defRPr>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9"/>
          </a:xfrm>
          <a:ln>
            <a:noFill/>
          </a:ln>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9"/>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solidFill>
                  <a:srgbClr val="18073A">
                    <a:tint val="75000"/>
                  </a:srgbClr>
                </a:solidFill>
              </a:rPr>
              <a:pPr/>
              <a:t>18/03/2024</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001"/>
            <a:ext cx="838200" cy="187027"/>
          </a:xfrm>
        </p:spPr>
        <p:txBody>
          <a:bodyPr/>
          <a:lstStyle>
            <a:lvl1pPr>
              <a:defRPr>
                <a:solidFill>
                  <a:schemeClr val="bg1"/>
                </a:solidFill>
              </a:defRPr>
            </a:lvl1pPr>
          </a:lstStyle>
          <a:p>
            <a:fld id="{C814DB2B-3EFD-4766-A6C9-C9A5E84D2897}" type="slidenum">
              <a:rPr lang="fr-FR" smtClean="0">
                <a:solidFill>
                  <a:srgbClr val="FFFFFF"/>
                </a:solidFill>
              </a:rPr>
              <a:pPr/>
              <a:t>‹N°›</a:t>
            </a:fld>
            <a:endParaRPr lang="fr-FR" dirty="0">
              <a:solidFill>
                <a:srgbClr val="FFFFFF"/>
              </a:solidFill>
            </a:endParaRPr>
          </a:p>
        </p:txBody>
      </p:sp>
      <p:sp>
        <p:nvSpPr>
          <p:cNvPr id="17" name="Espace réservé du texte 28">
            <a:extLst>
              <a:ext uri="{FF2B5EF4-FFF2-40B4-BE49-F238E27FC236}">
                <a16:creationId xmlns:a16="http://schemas.microsoft.com/office/drawing/2014/main" id="{E6CC1BF1-8EB8-9540-AE5E-CED7EDF47DF8}"/>
              </a:ext>
            </a:extLst>
          </p:cNvPr>
          <p:cNvSpPr>
            <a:spLocks noGrp="1"/>
          </p:cNvSpPr>
          <p:nvPr>
            <p:ph type="body" sz="quarter" idx="16" hasCustomPrompt="1"/>
          </p:nvPr>
        </p:nvSpPr>
        <p:spPr>
          <a:xfrm>
            <a:off x="540001"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18"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3900153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3"/>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97351947-423C-B24A-B115-10D2BD69BA01}"/>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2" name="Titre 1"/>
          <p:cNvSpPr>
            <a:spLocks noGrp="1"/>
          </p:cNvSpPr>
          <p:nvPr>
            <p:ph type="title" hasCustomPrompt="1"/>
          </p:nvPr>
        </p:nvSpPr>
        <p:spPr>
          <a:xfrm>
            <a:off x="540000" y="540001"/>
            <a:ext cx="10847139" cy="1325563"/>
          </a:xfrm>
        </p:spPr>
        <p:txBody>
          <a:bodyPr anchor="ctr">
            <a:normAutofit/>
          </a:bodyPr>
          <a:lstStyle>
            <a:lvl1pPr>
              <a:defRPr sz="2800">
                <a:solidFill>
                  <a:schemeClr val="bg1"/>
                </a:solidFill>
              </a:defRPr>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9"/>
          </a:xfrm>
          <a:ln>
            <a:noFill/>
          </a:ln>
        </p:spPr>
        <p:txBody>
          <a:bodyPr/>
          <a:lstStyle>
            <a:lvl1pPr marL="342891" indent="-342891">
              <a:buClr>
                <a:schemeClr val="tx2"/>
              </a:buClr>
              <a:buFont typeface="Arial" panose="020B0604020202020204" pitchFamily="34" charset="0"/>
              <a:buChar char="•"/>
              <a:defRPr>
                <a:solidFill>
                  <a:schemeClr val="bg1"/>
                </a:solidFill>
              </a:defRPr>
            </a:lvl1pPr>
            <a:lvl2pPr marL="520687" indent="-342891">
              <a:buClr>
                <a:schemeClr val="tx2"/>
              </a:buClr>
              <a:buFont typeface="Arial" panose="020B0604020202020204" pitchFamily="34" charset="0"/>
              <a:buChar char="•"/>
              <a:defRPr>
                <a:solidFill>
                  <a:schemeClr val="bg1"/>
                </a:solidFill>
              </a:defRPr>
            </a:lvl2pPr>
            <a:lvl3pPr marL="700069" indent="-342891">
              <a:buClr>
                <a:schemeClr val="tx2"/>
              </a:buClr>
              <a:buFont typeface="Arial" panose="020B0604020202020204" pitchFamily="34" charset="0"/>
              <a:buChar char="•"/>
              <a:defRPr>
                <a:solidFill>
                  <a:schemeClr val="bg1"/>
                </a:solidFill>
              </a:defRPr>
            </a:lvl3pPr>
            <a:lvl4pPr marL="879453" indent="-342891">
              <a:buClr>
                <a:schemeClr val="tx2"/>
              </a:buClr>
              <a:buFont typeface="Arial" panose="020B0604020202020204" pitchFamily="34" charset="0"/>
              <a:buChar char="•"/>
              <a:defRPr>
                <a:solidFill>
                  <a:schemeClr val="bg1"/>
                </a:solidFill>
              </a:defRPr>
            </a:lvl4pPr>
            <a:lvl5pPr marL="1057248" indent="-342891">
              <a:buClr>
                <a:schemeClr val="tx2"/>
              </a:buClr>
              <a:buFont typeface="Arial" panose="020B0604020202020204" pitchFamily="34" charset="0"/>
              <a:buChar cha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9"/>
          </a:xfrm>
        </p:spPr>
        <p:txBody>
          <a:bodyPr/>
          <a:lstStyle>
            <a:lvl1pPr marL="342891" indent="-342891">
              <a:buClr>
                <a:schemeClr val="tx2"/>
              </a:buClr>
              <a:buFont typeface="Arial" panose="020B0604020202020204" pitchFamily="34" charset="0"/>
              <a:buChar char="•"/>
              <a:defRPr>
                <a:solidFill>
                  <a:schemeClr val="bg1"/>
                </a:solidFill>
              </a:defRPr>
            </a:lvl1pPr>
            <a:lvl2pPr marL="520687" indent="-342891">
              <a:buClr>
                <a:schemeClr val="tx2"/>
              </a:buClr>
              <a:buFont typeface="Arial" panose="020B0604020202020204" pitchFamily="34" charset="0"/>
              <a:buChar char="•"/>
              <a:defRPr>
                <a:solidFill>
                  <a:schemeClr val="bg1"/>
                </a:solidFill>
              </a:defRPr>
            </a:lvl2pPr>
            <a:lvl3pPr marL="700069" indent="-342891">
              <a:buClr>
                <a:schemeClr val="tx2"/>
              </a:buClr>
              <a:buFont typeface="Arial" panose="020B0604020202020204" pitchFamily="34" charset="0"/>
              <a:buChar char="•"/>
              <a:defRPr>
                <a:solidFill>
                  <a:schemeClr val="bg1"/>
                </a:solidFill>
              </a:defRPr>
            </a:lvl3pPr>
            <a:lvl4pPr marL="879453" indent="-342891">
              <a:buClr>
                <a:schemeClr val="tx2"/>
              </a:buClr>
              <a:buFont typeface="Arial" panose="020B0604020202020204" pitchFamily="34" charset="0"/>
              <a:buChar char="•"/>
              <a:defRPr>
                <a:solidFill>
                  <a:schemeClr val="bg1"/>
                </a:solidFill>
              </a:defRPr>
            </a:lvl4pPr>
            <a:lvl5pPr marL="1057248" indent="-342891">
              <a:buClr>
                <a:schemeClr val="tx2"/>
              </a:buClr>
              <a:buFont typeface="Arial" panose="020B0604020202020204" pitchFamily="34" charset="0"/>
              <a:buChar cha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solidFill>
                  <a:srgbClr val="18073A">
                    <a:tint val="75000"/>
                  </a:srgbClr>
                </a:solidFill>
              </a:rPr>
              <a:pPr/>
              <a:t>18/03/2024</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001"/>
            <a:ext cx="838200" cy="187027"/>
          </a:xfrm>
        </p:spPr>
        <p:txBody>
          <a:bodyPr/>
          <a:lstStyle>
            <a:lvl1pPr>
              <a:defRPr>
                <a:solidFill>
                  <a:schemeClr val="bg1"/>
                </a:solidFill>
              </a:defRPr>
            </a:lvl1pPr>
          </a:lstStyle>
          <a:p>
            <a:fld id="{C814DB2B-3EFD-4766-A6C9-C9A5E84D2897}" type="slidenum">
              <a:rPr lang="fr-FR" smtClean="0">
                <a:solidFill>
                  <a:srgbClr val="FFFFFF"/>
                </a:solidFill>
              </a:rPr>
              <a:pPr/>
              <a:t>‹N°›</a:t>
            </a:fld>
            <a:endParaRPr lang="fr-FR" dirty="0">
              <a:solidFill>
                <a:srgbClr val="FFFFFF"/>
              </a:solidFill>
            </a:endParaRPr>
          </a:p>
        </p:txBody>
      </p:sp>
      <p:sp>
        <p:nvSpPr>
          <p:cNvPr id="17" name="Espace réservé du texte 28">
            <a:extLst>
              <a:ext uri="{FF2B5EF4-FFF2-40B4-BE49-F238E27FC236}">
                <a16:creationId xmlns:a16="http://schemas.microsoft.com/office/drawing/2014/main" id="{E6CC1BF1-8EB8-9540-AE5E-CED7EDF47DF8}"/>
              </a:ext>
            </a:extLst>
          </p:cNvPr>
          <p:cNvSpPr>
            <a:spLocks noGrp="1"/>
          </p:cNvSpPr>
          <p:nvPr>
            <p:ph type="body" sz="quarter" idx="16" hasCustomPrompt="1"/>
          </p:nvPr>
        </p:nvSpPr>
        <p:spPr>
          <a:xfrm>
            <a:off x="540001" y="180000"/>
            <a:ext cx="1858643" cy="331304"/>
          </a:xfrm>
          <a:solidFill>
            <a:schemeClr val="accent3">
              <a:lumMod val="75000"/>
            </a:schemeClr>
          </a:solidFill>
        </p:spPr>
        <p:txBody>
          <a:bodyPr vert="horz" lIns="180000" tIns="0" rIns="180000" bIns="0" rtlCol="0" anchor="ctr" anchorCtr="0">
            <a:normAutofit/>
          </a:bodyPr>
          <a:lstStyle>
            <a:lvl1pPr>
              <a:defRPr lang="fr-FR" sz="1000" b="0" i="0" cap="all" spc="200" normalizeH="0" baseline="0" dirty="0">
                <a:solidFill>
                  <a:schemeClr val="bg1"/>
                </a:solidFill>
                <a:latin typeface="Pole Emploi PRO Light" panose="02000303040000020004" pitchFamily="2" charset="77"/>
              </a:defRPr>
            </a:lvl1pPr>
          </a:lstStyle>
          <a:p>
            <a:pPr marL="0" lvl="0" indent="0">
              <a:buFontTx/>
              <a:buNone/>
            </a:pPr>
            <a:r>
              <a:rPr lang="fr-FR" dirty="0"/>
              <a:t>Titre du chapitre</a:t>
            </a:r>
          </a:p>
        </p:txBody>
      </p:sp>
      <p:pic>
        <p:nvPicPr>
          <p:cNvPr id="18"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15533346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4" name="Espace réservé de la date 3"/>
          <p:cNvSpPr>
            <a:spLocks noGrp="1"/>
          </p:cNvSpPr>
          <p:nvPr>
            <p:ph type="dt" sz="half" idx="10"/>
          </p:nvPr>
        </p:nvSpPr>
        <p:spPr>
          <a:xfrm>
            <a:off x="-291639" y="7626677"/>
            <a:ext cx="838200" cy="187027"/>
          </a:xfrm>
        </p:spPr>
        <p:txBody>
          <a:bodyPr/>
          <a:lstStyle/>
          <a:p>
            <a:fld id="{AF225402-CD42-9C44-9B94-C82B5FF63BCF}"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pic>
        <p:nvPicPr>
          <p:cNvPr id="18"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2666279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4" name="Espace réservé de la date 3"/>
          <p:cNvSpPr>
            <a:spLocks noGrp="1"/>
          </p:cNvSpPr>
          <p:nvPr>
            <p:ph type="dt" sz="half" idx="10"/>
          </p:nvPr>
        </p:nvSpPr>
        <p:spPr>
          <a:xfrm>
            <a:off x="-291639" y="7626677"/>
            <a:ext cx="838200" cy="187027"/>
          </a:xfrm>
        </p:spPr>
        <p:txBody>
          <a:bodyPr/>
          <a:lstStyle/>
          <a:p>
            <a:fld id="{868DB6B1-1930-024B-A6D7-219AB1973B75}"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pic>
        <p:nvPicPr>
          <p:cNvPr id="19"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2094759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3"/>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4" name="Espace réservé de la date 3"/>
          <p:cNvSpPr>
            <a:spLocks noGrp="1"/>
          </p:cNvSpPr>
          <p:nvPr>
            <p:ph type="dt" sz="half" idx="10"/>
          </p:nvPr>
        </p:nvSpPr>
        <p:spPr>
          <a:xfrm>
            <a:off x="-291639" y="7626677"/>
            <a:ext cx="838200" cy="187027"/>
          </a:xfrm>
        </p:spPr>
        <p:txBody>
          <a:bodyPr/>
          <a:lstStyle/>
          <a:p>
            <a:fld id="{868DB6B1-1930-024B-A6D7-219AB1973B75}" type="datetime1">
              <a:rPr lang="fr-FR" smtClean="0">
                <a:solidFill>
                  <a:srgbClr val="18073A">
                    <a:tint val="75000"/>
                  </a:srgbClr>
                </a:solidFill>
              </a:rPr>
              <a:pPr/>
              <a:t>18/03/2024</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77"/>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1"/>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3" y="-2573078"/>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8"/>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FFFFF"/>
              </a:solidFill>
            </a:endParaRPr>
          </a:p>
        </p:txBody>
      </p:sp>
      <p:pic>
        <p:nvPicPr>
          <p:cNvPr id="19"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spTree>
    <p:extLst>
      <p:ext uri="{BB962C8B-B14F-4D97-AF65-F5344CB8AC3E}">
        <p14:creationId xmlns:p14="http://schemas.microsoft.com/office/powerpoint/2010/main" val="229099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F666-DE8F-DD2C-99CF-F73BEAA1FE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DD0BF79-9881-AB83-00A1-D2E11CBE1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AA1CA3-B477-9339-2286-A1CE08936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28E76F-E95D-E22B-ACC3-4274C515DE96}"/>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6" name="Espace réservé du pied de page 5">
            <a:extLst>
              <a:ext uri="{FF2B5EF4-FFF2-40B4-BE49-F238E27FC236}">
                <a16:creationId xmlns:a16="http://schemas.microsoft.com/office/drawing/2014/main" id="{8C17D74B-5F19-9C44-9F06-E99C2A8EF8A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F557C0-B509-0CE7-DC00-DA4B23CF0E6A}"/>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269056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900A8-D961-A02F-EDB3-EAC9BB0867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F542C3-3DA2-3C2C-BA46-EC7DA2E88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CD91E83-2471-48B2-D0BB-D1B5EC37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7FF501A-3A1C-955B-C4D3-B572769CF002}"/>
              </a:ext>
            </a:extLst>
          </p:cNvPr>
          <p:cNvSpPr>
            <a:spLocks noGrp="1"/>
          </p:cNvSpPr>
          <p:nvPr>
            <p:ph type="dt" sz="half" idx="10"/>
          </p:nvPr>
        </p:nvSpPr>
        <p:spPr/>
        <p:txBody>
          <a:bodyPr/>
          <a:lstStyle/>
          <a:p>
            <a:fld id="{2ADBFD4F-48A2-4202-ABB1-BFFDE844CCE9}" type="datetimeFigureOut">
              <a:rPr lang="fr-FR" smtClean="0"/>
              <a:t>18/03/2024</a:t>
            </a:fld>
            <a:endParaRPr lang="fr-FR"/>
          </a:p>
        </p:txBody>
      </p:sp>
      <p:sp>
        <p:nvSpPr>
          <p:cNvPr id="6" name="Espace réservé du pied de page 5">
            <a:extLst>
              <a:ext uri="{FF2B5EF4-FFF2-40B4-BE49-F238E27FC236}">
                <a16:creationId xmlns:a16="http://schemas.microsoft.com/office/drawing/2014/main" id="{ECA25ABD-AFF3-F852-A94A-E17DF4EC51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1EFD7C2-57DF-CD51-B814-57B5309617A0}"/>
              </a:ext>
            </a:extLst>
          </p:cNvPr>
          <p:cNvSpPr>
            <a:spLocks noGrp="1"/>
          </p:cNvSpPr>
          <p:nvPr>
            <p:ph type="sldNum" sz="quarter" idx="12"/>
          </p:nvPr>
        </p:nvSpPr>
        <p:spPr/>
        <p:txBody>
          <a:bodyPr/>
          <a:lstStyle/>
          <a:p>
            <a:fld id="{090FEF14-521F-40D9-B713-92BADFC844EB}" type="slidenum">
              <a:rPr lang="fr-FR" smtClean="0"/>
              <a:t>‹N°›</a:t>
            </a:fld>
            <a:endParaRPr lang="fr-FR"/>
          </a:p>
        </p:txBody>
      </p:sp>
    </p:spTree>
    <p:extLst>
      <p:ext uri="{BB962C8B-B14F-4D97-AF65-F5344CB8AC3E}">
        <p14:creationId xmlns:p14="http://schemas.microsoft.com/office/powerpoint/2010/main" val="317684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4.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oleObject" Target="../embeddings/oleObject2.bin"/><Relationship Id="rId5" Type="http://schemas.openxmlformats.org/officeDocument/2006/relationships/slideLayout" Target="../slideLayouts/slideLayout28.xml"/><Relationship Id="rId10" Type="http://schemas.openxmlformats.org/officeDocument/2006/relationships/tags" Target="../tags/tag2.xml"/><Relationship Id="rId4" Type="http://schemas.openxmlformats.org/officeDocument/2006/relationships/slideLayout" Target="../slideLayouts/slideLayout27.xml"/><Relationship Id="rId9" Type="http://schemas.openxmlformats.org/officeDocument/2006/relationships/theme" Target="../theme/theme3.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ags" Target="../tags/tag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image" Target="../media/image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4.e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9.pn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A38001-306F-F71D-DC68-4916208F4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774233F-04F1-5742-7654-B099CC221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BF5504-97A2-E108-F101-7A639CB424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BFD4F-48A2-4202-ABB1-BFFDE844CCE9}"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78FB041B-48CC-0C25-0A40-444C1E75A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EA4409E-007A-8F95-F06F-385D04A07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EF14-521F-40D9-B713-92BADFC844EB}" type="slidenum">
              <a:rPr lang="fr-FR" smtClean="0"/>
              <a:t>‹N°›</a:t>
            </a:fld>
            <a:endParaRPr lang="fr-FR"/>
          </a:p>
        </p:txBody>
      </p:sp>
    </p:spTree>
    <p:extLst>
      <p:ext uri="{BB962C8B-B14F-4D97-AF65-F5344CB8AC3E}">
        <p14:creationId xmlns:p14="http://schemas.microsoft.com/office/powerpoint/2010/main" val="97650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latin typeface="+mn-lt"/>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1316766"/>
            <a:ext cx="11233151" cy="719988"/>
          </a:xfrm>
          <a:prstGeom prst="rect">
            <a:avLst/>
          </a:prstGeom>
        </p:spPr>
        <p:txBody>
          <a:bodyPr vert="horz" lIns="91440" tIns="45720" rIns="91440" bIns="45720" rtlCol="0" anchor="ctr">
            <a:normAutofit/>
          </a:bodyPr>
          <a:lstStyle/>
          <a:p>
            <a:r>
              <a:rPr lang="fr-FR"/>
              <a:t>Titre </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latin typeface="+mn-lt"/>
              </a:defRPr>
            </a:lvl1pPr>
          </a:lstStyle>
          <a:p>
            <a:r>
              <a:rPr lang="fr-FR"/>
              <a:t>Délégation générale à l’emploi et à la formation professionnelle</a:t>
            </a:r>
          </a:p>
        </p:txBody>
      </p:sp>
      <p:pic>
        <p:nvPicPr>
          <p:cNvPr id="4" name="Image 3">
            <a:extLst>
              <a:ext uri="{FF2B5EF4-FFF2-40B4-BE49-F238E27FC236}">
                <a16:creationId xmlns:a16="http://schemas.microsoft.com/office/drawing/2014/main" id="{3A78A903-E9ED-F466-8405-19B86777F7A1}"/>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2812" y="79720"/>
            <a:ext cx="1460059" cy="1076277"/>
          </a:xfrm>
          <a:prstGeom prst="rect">
            <a:avLst/>
          </a:prstGeom>
          <a:noFill/>
          <a:ln>
            <a:noFill/>
          </a:ln>
        </p:spPr>
      </p:pic>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latin typeface="+mn-lt"/>
              </a:defRPr>
            </a:lvl1pPr>
          </a:lstStyle>
          <a:p>
            <a:r>
              <a:rPr lang="fr-FR" cap="all"/>
              <a:t>Séminaire dREETS 25-26 JANVIER 2024</a:t>
            </a:r>
          </a:p>
        </p:txBody>
      </p:sp>
    </p:spTree>
    <p:extLst>
      <p:ext uri="{BB962C8B-B14F-4D97-AF65-F5344CB8AC3E}">
        <p14:creationId xmlns:p14="http://schemas.microsoft.com/office/powerpoint/2010/main" val="16603092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marL="19050" indent="0" algn="l" defTabSz="1219170" rtl="0" eaLnBrk="1" latinLnBrk="0" hangingPunct="1">
        <a:lnSpc>
          <a:spcPct val="90000"/>
        </a:lnSpc>
        <a:spcBef>
          <a:spcPct val="0"/>
        </a:spcBef>
        <a:buNone/>
        <a:tabLst/>
        <a:defRPr sz="3333" b="1" kern="1200">
          <a:solidFill>
            <a:schemeClr val="tx1"/>
          </a:solidFill>
          <a:latin typeface="+mn-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3739D93-F898-7B99-4C29-39A283E4EEE8}"/>
              </a:ext>
            </a:extLst>
          </p:cNvPr>
          <p:cNvGraphicFramePr>
            <a:graphicFrameLocks noChangeAspect="1"/>
          </p:cNvGraphicFramePr>
          <p:nvPr userDrawn="1">
            <p:custDataLst>
              <p:tags r:id="rId10"/>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11" imgW="306" imgH="306" progId="TCLayout.ActiveDocument.1">
                  <p:embed/>
                </p:oleObj>
              </mc:Choice>
              <mc:Fallback>
                <p:oleObj name="Diapositive think-cell" r:id="rId11" imgW="306" imgH="306" progId="TCLayout.ActiveDocument.1">
                  <p:embed/>
                  <p:pic>
                    <p:nvPicPr>
                      <p:cNvPr id="5" name="Objet 4" hidden="1">
                        <a:extLst>
                          <a:ext uri="{FF2B5EF4-FFF2-40B4-BE49-F238E27FC236}">
                            <a16:creationId xmlns:a16="http://schemas.microsoft.com/office/drawing/2014/main" id="{D3739D93-F898-7B99-4C29-39A283E4EEE8}"/>
                          </a:ext>
                        </a:extLst>
                      </p:cNvPr>
                      <p:cNvPicPr/>
                      <p:nvPr/>
                    </p:nvPicPr>
                    <p:blipFill>
                      <a:blip r:embed="rId12"/>
                      <a:stretch>
                        <a:fillRect/>
                      </a:stretch>
                    </p:blipFill>
                    <p:spPr>
                      <a:xfrm>
                        <a:off x="2118" y="2118"/>
                        <a:ext cx="2117" cy="2117"/>
                      </a:xfrm>
                      <a:prstGeom prst="rect">
                        <a:avLst/>
                      </a:prstGeom>
                    </p:spPr>
                  </p:pic>
                </p:oleObj>
              </mc:Fallback>
            </mc:AlternateContent>
          </a:graphicData>
        </a:graphic>
      </p:graphicFrame>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921768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solidFill>
                  <a:srgbClr val="000000"/>
                </a:solidFill>
              </a:rPr>
              <a:pPr/>
              <a:t>‹N°›</a:t>
            </a:fld>
            <a:endParaRPr lang="fr-FR">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fld id="{63228951-A0D6-44D8-9302-BDBF219F5EEE}" type="datetime1">
              <a:rPr lang="fr-FR" cap="all" smtClean="0">
                <a:solidFill>
                  <a:srgbClr val="000000"/>
                </a:solidFill>
              </a:rPr>
              <a:pPr/>
              <a:t>18/03/2024</a:t>
            </a:fld>
            <a:endParaRPr lang="fr-FR" cap="all">
              <a:solidFill>
                <a:srgbClr val="000000"/>
              </a:solidFill>
            </a:endParaRP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solidFill>
                  <a:srgbClr val="000000"/>
                </a:solidFill>
              </a:rPr>
              <a:t>Haut-commissaire à l’emploi et à l’engagement des entreprises</a:t>
            </a:r>
          </a:p>
        </p:txBody>
      </p:sp>
      <p:pic>
        <p:nvPicPr>
          <p:cNvPr id="13" name="Image 12">
            <a:extLst>
              <a:ext uri="{FF2B5EF4-FFF2-40B4-BE49-F238E27FC236}">
                <a16:creationId xmlns:a16="http://schemas.microsoft.com/office/drawing/2014/main" id="{2C12EEB2-45A2-2821-644C-1AEACFF52850}"/>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104" y="144044"/>
            <a:ext cx="999496" cy="766357"/>
          </a:xfrm>
          <a:prstGeom prst="rect">
            <a:avLst/>
          </a:prstGeom>
          <a:noFill/>
          <a:ln>
            <a:noFill/>
          </a:ln>
        </p:spPr>
      </p:pic>
      <p:grpSp>
        <p:nvGrpSpPr>
          <p:cNvPr id="14" name="Groupe 13"/>
          <p:cNvGrpSpPr/>
          <p:nvPr userDrawn="1"/>
        </p:nvGrpSpPr>
        <p:grpSpPr>
          <a:xfrm>
            <a:off x="11063288" y="6099628"/>
            <a:ext cx="1128712" cy="889000"/>
            <a:chOff x="11063288" y="6099628"/>
            <a:chExt cx="1128712" cy="889000"/>
          </a:xfrm>
        </p:grpSpPr>
        <p:grpSp>
          <p:nvGrpSpPr>
            <p:cNvPr id="15"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7"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solidFill>
                    <a:srgbClr val="18073A"/>
                  </a:solidFill>
                </a:endParaRPr>
              </a:p>
            </p:txBody>
          </p:sp>
          <p:sp>
            <p:nvSpPr>
              <p:cNvPr id="18"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sz="1800">
                  <a:solidFill>
                    <a:srgbClr val="18073A"/>
                  </a:solidFill>
                </a:endParaRPr>
              </a:p>
            </p:txBody>
          </p:sp>
        </p:grpSp>
        <p:pic>
          <p:nvPicPr>
            <p:cNvPr id="16"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60457" y="6389380"/>
              <a:ext cx="841575" cy="439841"/>
            </a:xfrm>
            <a:prstGeom prst="rect">
              <a:avLst/>
            </a:prstGeom>
            <a:noFill/>
            <a:ln>
              <a:noFill/>
            </a:ln>
          </p:spPr>
        </p:pic>
      </p:grpSp>
    </p:spTree>
    <p:extLst>
      <p:ext uri="{BB962C8B-B14F-4D97-AF65-F5344CB8AC3E}">
        <p14:creationId xmlns:p14="http://schemas.microsoft.com/office/powerpoint/2010/main" val="37763460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3739D93-F898-7B99-4C29-39A283E4EEE8}"/>
              </a:ext>
            </a:extLst>
          </p:cNvPr>
          <p:cNvGraphicFramePr>
            <a:graphicFrameLocks noChangeAspect="1"/>
          </p:cNvGraphicFramePr>
          <p:nvPr userDrawn="1">
            <p:custDataLst>
              <p:tags r:id="rId13"/>
            </p:custDataLst>
            <p:extLst>
              <p:ext uri="{D42A27DB-BD31-4B8C-83A1-F6EECF244321}">
                <p14:modId xmlns:p14="http://schemas.microsoft.com/office/powerpoint/2010/main" val="187904015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14" imgW="306" imgH="306" progId="TCLayout.ActiveDocument.1">
                  <p:embed/>
                </p:oleObj>
              </mc:Choice>
              <mc:Fallback>
                <p:oleObj name="Diapositive think-cell" r:id="rId14" imgW="306" imgH="306" progId="TCLayout.ActiveDocument.1">
                  <p:embed/>
                  <p:pic>
                    <p:nvPicPr>
                      <p:cNvPr id="5" name="Objet 4" hidden="1">
                        <a:extLst>
                          <a:ext uri="{FF2B5EF4-FFF2-40B4-BE49-F238E27FC236}">
                            <a16:creationId xmlns:a16="http://schemas.microsoft.com/office/drawing/2014/main" id="{D3739D93-F898-7B99-4C29-39A283E4EEE8}"/>
                          </a:ext>
                        </a:extLst>
                      </p:cNvPr>
                      <p:cNvPicPr/>
                      <p:nvPr/>
                    </p:nvPicPr>
                    <p:blipFill>
                      <a:blip r:embed="rId15"/>
                      <a:stretch>
                        <a:fillRect/>
                      </a:stretch>
                    </p:blipFill>
                    <p:spPr>
                      <a:xfrm>
                        <a:off x="2118" y="2118"/>
                        <a:ext cx="2117" cy="2117"/>
                      </a:xfrm>
                      <a:prstGeom prst="rect">
                        <a:avLst/>
                      </a:prstGeom>
                    </p:spPr>
                  </p:pic>
                </p:oleObj>
              </mc:Fallback>
            </mc:AlternateContent>
          </a:graphicData>
        </a:graphic>
      </p:graphicFrame>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fld id="{63228951-A0D6-44D8-9302-BDBF219F5EEE}" type="datetime1">
              <a:rPr lang="fr-FR" cap="all" smtClean="0"/>
              <a:t>18/03/2024</a:t>
            </a:fld>
            <a:endParaRPr lang="fr-FR" cap="all"/>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Haut-commissaire à l’emploi et à l’engagement des entreprises</a:t>
            </a:r>
          </a:p>
        </p:txBody>
      </p:sp>
      <p:pic>
        <p:nvPicPr>
          <p:cNvPr id="14" name="Imag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27382" y="130179"/>
            <a:ext cx="938253" cy="779471"/>
          </a:xfrm>
          <a:prstGeom prst="rect">
            <a:avLst/>
          </a:prstGeom>
        </p:spPr>
      </p:pic>
    </p:spTree>
    <p:extLst>
      <p:ext uri="{BB962C8B-B14F-4D97-AF65-F5344CB8AC3E}">
        <p14:creationId xmlns:p14="http://schemas.microsoft.com/office/powerpoint/2010/main" val="40686713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fld id="{B858D49A-5A7A-574D-A0ED-52B5C1EFA876}" type="datetime1">
              <a:rPr lang="fr-FR" cap="all" smtClean="0"/>
              <a:pPr/>
              <a:t>18/03/2024</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Haut-commissaire à l’emploi et à l’engagement des entreprises</a:t>
            </a:r>
          </a:p>
        </p:txBody>
      </p:sp>
      <p:pic>
        <p:nvPicPr>
          <p:cNvPr id="14" name="Imag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2" y="130179"/>
            <a:ext cx="938253" cy="779471"/>
          </a:xfrm>
          <a:prstGeom prst="rect">
            <a:avLst/>
          </a:prstGeom>
        </p:spPr>
      </p:pic>
    </p:spTree>
    <p:extLst>
      <p:ext uri="{BB962C8B-B14F-4D97-AF65-F5344CB8AC3E}">
        <p14:creationId xmlns:p14="http://schemas.microsoft.com/office/powerpoint/2010/main" val="283657725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hdr="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latin typeface="+mn-lt"/>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1316766"/>
            <a:ext cx="11233151" cy="719988"/>
          </a:xfrm>
          <a:prstGeom prst="rect">
            <a:avLst/>
          </a:prstGeom>
        </p:spPr>
        <p:txBody>
          <a:bodyPr vert="horz" lIns="91440" tIns="45720" rIns="91440" bIns="45720" rtlCol="0" anchor="ctr">
            <a:normAutofit/>
          </a:bodyPr>
          <a:lstStyle/>
          <a:p>
            <a:r>
              <a:rPr lang="fr-FR"/>
              <a:t>Titre </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latin typeface="+mn-lt"/>
              </a:defRPr>
            </a:lvl1pPr>
          </a:lstStyle>
          <a:p>
            <a:r>
              <a:rPr lang="fr-FR"/>
              <a:t>Délégation générale à l’emploi et à la formation professionnelle</a:t>
            </a:r>
          </a:p>
        </p:txBody>
      </p:sp>
      <p:pic>
        <p:nvPicPr>
          <p:cNvPr id="4" name="Image 3">
            <a:extLst>
              <a:ext uri="{FF2B5EF4-FFF2-40B4-BE49-F238E27FC236}">
                <a16:creationId xmlns:a16="http://schemas.microsoft.com/office/drawing/2014/main" id="{3A78A903-E9ED-F466-8405-19B86777F7A1}"/>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2812" y="79720"/>
            <a:ext cx="1460059" cy="1076277"/>
          </a:xfrm>
          <a:prstGeom prst="rect">
            <a:avLst/>
          </a:prstGeom>
          <a:noFill/>
          <a:ln>
            <a:noFill/>
          </a:ln>
        </p:spPr>
      </p:pic>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3156276" cy="366183"/>
          </a:xfrm>
          <a:prstGeom prst="rect">
            <a:avLst/>
          </a:prstGeom>
        </p:spPr>
        <p:txBody>
          <a:bodyPr vert="horz" lIns="91440" tIns="45720" rIns="91440" bIns="45720" rtlCol="0" anchor="ctr"/>
          <a:lstStyle>
            <a:lvl1pPr algn="l">
              <a:defRPr sz="1000" b="1">
                <a:solidFill>
                  <a:schemeClr val="tx1"/>
                </a:solidFill>
                <a:latin typeface="+mn-lt"/>
              </a:defRPr>
            </a:lvl1pPr>
          </a:lstStyle>
          <a:p>
            <a:r>
              <a:rPr lang="fr-FR" cap="all"/>
              <a:t>Séminaire dREETS 25-26 JANVIER 2024</a:t>
            </a:r>
          </a:p>
        </p:txBody>
      </p:sp>
    </p:spTree>
    <p:extLst>
      <p:ext uri="{BB962C8B-B14F-4D97-AF65-F5344CB8AC3E}">
        <p14:creationId xmlns:p14="http://schemas.microsoft.com/office/powerpoint/2010/main" val="185361848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marL="19050" indent="0" algn="l" defTabSz="1219170" rtl="0" eaLnBrk="1" latinLnBrk="0" hangingPunct="1">
        <a:lnSpc>
          <a:spcPct val="90000"/>
        </a:lnSpc>
        <a:spcBef>
          <a:spcPct val="0"/>
        </a:spcBef>
        <a:buNone/>
        <a:tabLst/>
        <a:defRPr sz="3333" b="1" kern="1200">
          <a:solidFill>
            <a:schemeClr val="tx1"/>
          </a:solidFill>
          <a:latin typeface="+mn-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9"/>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5EEF743-0E1B-B843-B232-8710B8C2ED0B}" type="datetime1">
              <a:rPr lang="fr-FR" smtClean="0">
                <a:solidFill>
                  <a:srgbClr val="18073A">
                    <a:tint val="75000"/>
                  </a:srgbClr>
                </a:solidFill>
              </a:rPr>
              <a:pPr/>
              <a:t>18/03/2024</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1"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814DB2B-3EFD-4766-A6C9-C9A5E84D2897}"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269570472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hdr="0" ftr="0" dt="0"/>
  <p:txStyles>
    <p:titleStyle>
      <a:lvl1pPr algn="l" defTabSz="914377"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796" indent="-177796" algn="l" defTabSz="914377"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79" indent="-179384" algn="l" defTabSz="914377"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61" indent="-179384" algn="l" defTabSz="914377"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57" indent="-177796" algn="l" defTabSz="914377"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40" indent="-179384" algn="l" defTabSz="914377"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normAutofit fontScale="85000" lnSpcReduction="20000"/>
          </a:bodyPr>
          <a:lstStyle/>
          <a:p>
            <a:pPr marL="0" indent="0">
              <a:buNone/>
            </a:pPr>
            <a:r>
              <a:rPr lang="fr-FR" dirty="0">
                <a:solidFill>
                  <a:srgbClr val="002060"/>
                </a:solidFill>
              </a:rPr>
              <a:t>Rencontre entre la ministre et les présidents de département</a:t>
            </a:r>
          </a:p>
          <a:p>
            <a:pPr marL="0" indent="0">
              <a:buNone/>
            </a:pPr>
            <a:r>
              <a:rPr lang="fr-FR" dirty="0">
                <a:solidFill>
                  <a:srgbClr val="002060"/>
                </a:solidFill>
              </a:rPr>
              <a:t>47 Territoires pilotes engagés pour l’accompagnement rénové des allocataires du </a:t>
            </a:r>
            <a:r>
              <a:rPr lang="fr-FR" dirty="0" err="1">
                <a:solidFill>
                  <a:srgbClr val="002060"/>
                </a:solidFill>
              </a:rPr>
              <a:t>rsa</a:t>
            </a:r>
            <a:endParaRPr lang="fr-FR" dirty="0">
              <a:solidFill>
                <a:srgbClr val="002060"/>
              </a:solidFill>
            </a:endParaRPr>
          </a:p>
          <a:p>
            <a:pPr marL="0" indent="0">
              <a:buNone/>
            </a:pPr>
            <a:endParaRPr lang="fr-FR" sz="3200" dirty="0">
              <a:solidFill>
                <a:srgbClr val="002060"/>
              </a:solidFill>
            </a:endParaRPr>
          </a:p>
          <a:p>
            <a:pPr marL="0" indent="0">
              <a:buNone/>
            </a:pPr>
            <a:r>
              <a:rPr lang="fr-FR" sz="3200" b="0" dirty="0">
                <a:solidFill>
                  <a:srgbClr val="002060"/>
                </a:solidFill>
              </a:rPr>
              <a:t>Lundi 18 MARS 2024</a:t>
            </a:r>
          </a:p>
          <a:p>
            <a:pPr marL="0" indent="0">
              <a:buNone/>
            </a:pPr>
            <a:endParaRPr lang="fr-FR" sz="2000" dirty="0">
              <a:solidFill>
                <a:srgbClr val="002060"/>
              </a:solidFill>
            </a:endParaRPr>
          </a:p>
          <a:p>
            <a:pPr marL="0" indent="0">
              <a:buNone/>
            </a:pPr>
            <a:endParaRPr lang="fr-FR" sz="2000" dirty="0">
              <a:solidFill>
                <a:srgbClr val="002060"/>
              </a:solidFill>
            </a:endParaRPr>
          </a:p>
          <a:p>
            <a:endParaRPr lang="fr-FR" sz="2133" b="0" dirty="0"/>
          </a:p>
        </p:txBody>
      </p:sp>
      <p:sp>
        <p:nvSpPr>
          <p:cNvPr id="4" name="Espace réservé du numéro de diapositive 3"/>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380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4" name="Espace réservé de la date 1">
            <a:extLst>
              <a:ext uri="{FF2B5EF4-FFF2-40B4-BE49-F238E27FC236}">
                <a16:creationId xmlns:a16="http://schemas.microsoft.com/office/drawing/2014/main" id="{5FD97C42-9A15-10E0-F441-56179027740E}"/>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Arial"/>
                <a:ea typeface="+mn-ea"/>
                <a:cs typeface="+mn-cs"/>
              </a:rPr>
              <a:t>Rencontre ministre – PCD 18 Mars 2024</a:t>
            </a:r>
          </a:p>
        </p:txBody>
      </p:sp>
      <p:graphicFrame>
        <p:nvGraphicFramePr>
          <p:cNvPr id="7" name="Tableau 7">
            <a:extLst>
              <a:ext uri="{FF2B5EF4-FFF2-40B4-BE49-F238E27FC236}">
                <a16:creationId xmlns:a16="http://schemas.microsoft.com/office/drawing/2014/main" id="{4F36CCB5-D998-26E8-181B-532EBF1EFEC8}"/>
              </a:ext>
            </a:extLst>
          </p:cNvPr>
          <p:cNvGraphicFramePr>
            <a:graphicFrameLocks noGrp="1"/>
          </p:cNvGraphicFramePr>
          <p:nvPr>
            <p:extLst>
              <p:ext uri="{D42A27DB-BD31-4B8C-83A1-F6EECF244321}">
                <p14:modId xmlns:p14="http://schemas.microsoft.com/office/powerpoint/2010/main" val="3258524128"/>
              </p:ext>
            </p:extLst>
          </p:nvPr>
        </p:nvGraphicFramePr>
        <p:xfrm>
          <a:off x="420937" y="952984"/>
          <a:ext cx="11541215" cy="5364480"/>
        </p:xfrm>
        <a:graphic>
          <a:graphicData uri="http://schemas.openxmlformats.org/drawingml/2006/table">
            <a:tbl>
              <a:tblPr firstRow="1" bandRow="1">
                <a:tableStyleId>{5C22544A-7EE6-4342-B048-85BDC9FD1C3A}</a:tableStyleId>
              </a:tblPr>
              <a:tblGrid>
                <a:gridCol w="3850982">
                  <a:extLst>
                    <a:ext uri="{9D8B030D-6E8A-4147-A177-3AD203B41FA5}">
                      <a16:colId xmlns:a16="http://schemas.microsoft.com/office/drawing/2014/main" val="3841432582"/>
                    </a:ext>
                  </a:extLst>
                </a:gridCol>
                <a:gridCol w="3869693">
                  <a:extLst>
                    <a:ext uri="{9D8B030D-6E8A-4147-A177-3AD203B41FA5}">
                      <a16:colId xmlns:a16="http://schemas.microsoft.com/office/drawing/2014/main" val="946600590"/>
                    </a:ext>
                  </a:extLst>
                </a:gridCol>
                <a:gridCol w="3820540">
                  <a:extLst>
                    <a:ext uri="{9D8B030D-6E8A-4147-A177-3AD203B41FA5}">
                      <a16:colId xmlns:a16="http://schemas.microsoft.com/office/drawing/2014/main" val="3152939747"/>
                    </a:ext>
                  </a:extLst>
                </a:gridCol>
              </a:tblGrid>
              <a:tr h="370840">
                <a:tc>
                  <a:txBody>
                    <a:bodyPr/>
                    <a:lstStyle/>
                    <a:p>
                      <a:endParaRPr lang="fr-FR" sz="1400" dirty="0">
                        <a:solidFill>
                          <a:schemeClr val="tx2"/>
                        </a:solidFill>
                        <a:latin typeface="+mn-lt"/>
                      </a:endParaRPr>
                    </a:p>
                    <a:p>
                      <a:r>
                        <a:rPr lang="fr-FR" sz="1800" dirty="0">
                          <a:solidFill>
                            <a:schemeClr val="tx2"/>
                          </a:solidFill>
                          <a:latin typeface="+mn-lt"/>
                        </a:rPr>
                        <a:t>Réussites</a:t>
                      </a:r>
                    </a:p>
                  </a:txBody>
                  <a:tcPr>
                    <a:noFill/>
                  </a:tcPr>
                </a:tc>
                <a:tc>
                  <a:txBody>
                    <a:bodyPr/>
                    <a:lstStyle/>
                    <a:p>
                      <a:endParaRPr lang="fr-FR" sz="1400" dirty="0">
                        <a:solidFill>
                          <a:schemeClr val="tx2"/>
                        </a:solidFill>
                        <a:latin typeface="+mn-lt"/>
                      </a:endParaRPr>
                    </a:p>
                    <a:p>
                      <a:r>
                        <a:rPr lang="fr-FR" sz="1800" dirty="0">
                          <a:solidFill>
                            <a:schemeClr val="tx2"/>
                          </a:solidFill>
                          <a:latin typeface="+mn-lt"/>
                        </a:rPr>
                        <a:t>Difficultés</a:t>
                      </a:r>
                    </a:p>
                  </a:txBody>
                  <a:tcPr>
                    <a:noFill/>
                  </a:tcPr>
                </a:tc>
                <a:tc>
                  <a:txBody>
                    <a:bodyPr/>
                    <a:lstStyle/>
                    <a:p>
                      <a:endParaRPr lang="fr-FR" sz="1400" dirty="0">
                        <a:solidFill>
                          <a:schemeClr val="tx2"/>
                        </a:solidFill>
                        <a:latin typeface="+mn-lt"/>
                      </a:endParaRPr>
                    </a:p>
                    <a:p>
                      <a:r>
                        <a:rPr lang="fr-FR" sz="1800" dirty="0">
                          <a:solidFill>
                            <a:schemeClr val="tx2"/>
                          </a:solidFill>
                          <a:latin typeface="+mn-lt"/>
                        </a:rPr>
                        <a:t>Perspectives</a:t>
                      </a:r>
                    </a:p>
                  </a:txBody>
                  <a:tcPr>
                    <a:noFill/>
                  </a:tcPr>
                </a:tc>
                <a:extLst>
                  <a:ext uri="{0D108BD9-81ED-4DB2-BD59-A6C34878D82A}">
                    <a16:rowId xmlns:a16="http://schemas.microsoft.com/office/drawing/2014/main" val="274106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Des délais et des taux d’orientation optimisés : </a:t>
                      </a:r>
                      <a:r>
                        <a:rPr kumimoji="0" lang="fr-FR" sz="1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100% des nouveaux entrants orientés sous 15 jours </a:t>
                      </a:r>
                      <a:r>
                        <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(sous réserve de disponibilité des flux CAF)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Une mobilisation conjointe et dynamique des équipes CD -  France Travail dans les opérations de diagnostic, avec pour effet une mise en accompagnement rapide et qualitative des ARSA et une acculturation des équipes.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Des orientations vers France Travail dynamisées (jusqu’à 54% sur le flux) </a:t>
                      </a:r>
                      <a:r>
                        <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et des pratiques visant l’orientation directe à l’emploi et la levée des freins dès le 1</a:t>
                      </a:r>
                      <a:r>
                        <a:rPr kumimoji="0" lang="fr-FR" sz="1400" b="0" i="0" u="none" strike="noStrike" kern="1200" cap="none" spc="0" normalizeH="0" baseline="30000" noProof="0" dirty="0">
                          <a:ln>
                            <a:noFill/>
                          </a:ln>
                          <a:solidFill>
                            <a:srgbClr val="000000"/>
                          </a:solidFill>
                          <a:effectLst/>
                          <a:uLnTx/>
                          <a:uFillTx/>
                          <a:latin typeface="+mn-lt"/>
                          <a:ea typeface="+mn-ea"/>
                          <a:cs typeface="Arial" panose="020B0604020202020204" pitchFamily="34" charset="0"/>
                        </a:rPr>
                        <a:t>er</a:t>
                      </a:r>
                      <a:r>
                        <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RDV.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baseline="0" noProof="0" dirty="0">
                        <a:ln>
                          <a:noFill/>
                        </a:ln>
                        <a:effectLst/>
                        <a:uLnTx/>
                        <a:uFillTx/>
                        <a:latin typeface="+mn-lt"/>
                        <a:ea typeface="+mn-ea"/>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Des entrées en parcours peu fluides et peu lisibles entre avril et décembre 23, du fait de la non-disponibilité de procédés numériques automatiques.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Des problématiques résiduelles d’absentéisme du public cible, liées en partie aux modalités d’ouverture de droits.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Des opérations de reprise de contact avec les ARSA de longue durée encore en cours dans 5 des 18 territoires.</a:t>
                      </a:r>
                    </a:p>
                    <a:p>
                      <a:endParaRPr lang="fr-FR" sz="1400" dirty="0">
                        <a:latin typeface="+mn-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none"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cap="none" baseline="0" dirty="0">
                          <a:latin typeface="+mn-lt"/>
                          <a:cs typeface="Arial" panose="020B0604020202020204" pitchFamily="34" charset="0"/>
                        </a:rPr>
                        <a:t>Poursuite des travaux engagés avec la CNAF, la CCMSA et les éditeurs informatiques pour gagner en automaticité sur l’inscription à France Travail et l’orientation des ARSA vers leurs organismes référents. </a:t>
                      </a:r>
                      <a:endParaRPr lang="fr-FR" sz="1400" b="1" cap="none" baseline="0" dirty="0">
                        <a:solidFill>
                          <a:srgbClr val="FF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none"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cap="none" baseline="0" dirty="0">
                          <a:latin typeface="+mn-lt"/>
                          <a:cs typeface="Arial" panose="020B0604020202020204" pitchFamily="34" charset="0"/>
                        </a:rPr>
                        <a:t>Sécurisation et accélération des conventions d’échange de données entre les CD et France Travail pour assurer un meilleur suivi des flux et des situations individuelles.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none"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cap="none" baseline="0" dirty="0">
                          <a:latin typeface="+mn-lt"/>
                          <a:cs typeface="Arial" panose="020B0604020202020204" pitchFamily="34" charset="0"/>
                        </a:rPr>
                        <a:t>Réflexion conjointe Etat – CD – France Travail  autour de modalités de pré – diagnostic + rapide afin d’accélérer la mise en accompagnement sur le flux et les opérations de reprise de contact avec les ARSA de longue durée.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cap="none"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cap="none" baseline="0" dirty="0">
                          <a:latin typeface="+mn-lt"/>
                          <a:cs typeface="Arial" panose="020B0604020202020204" pitchFamily="34" charset="0"/>
                        </a:rPr>
                        <a:t>Test dans les territoires volontaires du nouveau référentiel d’orientation national</a:t>
                      </a:r>
                      <a:r>
                        <a:rPr lang="fr-FR" sz="1400" b="0" cap="none" baseline="0" dirty="0">
                          <a:latin typeface="+mn-lt"/>
                          <a:cs typeface="Arial" panose="020B0604020202020204" pitchFamily="34" charset="0"/>
                        </a:rPr>
                        <a:t>.</a:t>
                      </a:r>
                      <a:endParaRPr lang="fr-FR" sz="1400" b="0" dirty="0">
                        <a:latin typeface="+mn-lt"/>
                      </a:endParaRPr>
                    </a:p>
                  </a:txBody>
                  <a:tcPr>
                    <a:noFill/>
                  </a:tcPr>
                </a:tc>
                <a:extLst>
                  <a:ext uri="{0D108BD9-81ED-4DB2-BD59-A6C34878D82A}">
                    <a16:rowId xmlns:a16="http://schemas.microsoft.com/office/drawing/2014/main" val="1204450818"/>
                  </a:ext>
                </a:extLst>
              </a:tr>
            </a:tbl>
          </a:graphicData>
        </a:graphic>
      </p:graphicFrame>
      <p:sp>
        <p:nvSpPr>
          <p:cNvPr id="8" name="Espace réservé du texte 3">
            <a:extLst>
              <a:ext uri="{FF2B5EF4-FFF2-40B4-BE49-F238E27FC236}">
                <a16:creationId xmlns:a16="http://schemas.microsoft.com/office/drawing/2014/main" id="{8EF3FEC6-4B4B-7352-23D3-136289F38E99}"/>
              </a:ext>
            </a:extLst>
          </p:cNvPr>
          <p:cNvSpPr txBox="1">
            <a:spLocks/>
          </p:cNvSpPr>
          <p:nvPr/>
        </p:nvSpPr>
        <p:spPr>
          <a:xfrm>
            <a:off x="2107962" y="358012"/>
            <a:ext cx="9854190" cy="791767"/>
          </a:xfrm>
          <a:prstGeom prst="rect">
            <a:avLst/>
          </a:prstGeom>
        </p:spPr>
        <p:txBody>
          <a:bodyPr>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667"/>
              </a:spcAft>
              <a:buClrTx/>
              <a:buSzTx/>
              <a:buFont typeface="Arial" pitchFamily="34" charset="0"/>
              <a:buNone/>
              <a:tabLst/>
              <a:defRPr/>
            </a:pPr>
            <a:r>
              <a:rPr kumimoji="0" lang="fr-FR" sz="2000" b="1" i="0" u="none" strike="noStrike" kern="1200" cap="none" spc="0" normalizeH="0" baseline="0" noProof="0" dirty="0">
                <a:ln>
                  <a:noFill/>
                </a:ln>
                <a:solidFill>
                  <a:srgbClr val="000091"/>
                </a:solidFill>
                <a:effectLst/>
                <a:uLnTx/>
                <a:uFillTx/>
                <a:latin typeface="Arial"/>
                <a:ea typeface="+mn-ea"/>
                <a:cs typeface="+mn-cs"/>
              </a:rPr>
              <a:t>ENTREE EN PARCOURS : éléments de bilan et de perspectives </a:t>
            </a:r>
          </a:p>
        </p:txBody>
      </p:sp>
    </p:spTree>
    <p:extLst>
      <p:ext uri="{BB962C8B-B14F-4D97-AF65-F5344CB8AC3E}">
        <p14:creationId xmlns:p14="http://schemas.microsoft.com/office/powerpoint/2010/main" val="177692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7" name="Tableau 7">
            <a:extLst>
              <a:ext uri="{FF2B5EF4-FFF2-40B4-BE49-F238E27FC236}">
                <a16:creationId xmlns:a16="http://schemas.microsoft.com/office/drawing/2014/main" id="{4F36CCB5-D998-26E8-181B-532EBF1EFEC8}"/>
              </a:ext>
            </a:extLst>
          </p:cNvPr>
          <p:cNvGraphicFramePr>
            <a:graphicFrameLocks noGrp="1"/>
          </p:cNvGraphicFramePr>
          <p:nvPr>
            <p:extLst>
              <p:ext uri="{D42A27DB-BD31-4B8C-83A1-F6EECF244321}">
                <p14:modId xmlns:p14="http://schemas.microsoft.com/office/powerpoint/2010/main" val="4255093043"/>
              </p:ext>
            </p:extLst>
          </p:nvPr>
        </p:nvGraphicFramePr>
        <p:xfrm>
          <a:off x="459697" y="635000"/>
          <a:ext cx="11732303" cy="6436360"/>
        </p:xfrm>
        <a:graphic>
          <a:graphicData uri="http://schemas.openxmlformats.org/drawingml/2006/table">
            <a:tbl>
              <a:tblPr firstRow="1" bandRow="1">
                <a:tableStyleId>{5C22544A-7EE6-4342-B048-85BDC9FD1C3A}</a:tableStyleId>
              </a:tblPr>
              <a:tblGrid>
                <a:gridCol w="3896374">
                  <a:extLst>
                    <a:ext uri="{9D8B030D-6E8A-4147-A177-3AD203B41FA5}">
                      <a16:colId xmlns:a16="http://schemas.microsoft.com/office/drawing/2014/main" val="3841432582"/>
                    </a:ext>
                  </a:extLst>
                </a:gridCol>
                <a:gridCol w="3923970">
                  <a:extLst>
                    <a:ext uri="{9D8B030D-6E8A-4147-A177-3AD203B41FA5}">
                      <a16:colId xmlns:a16="http://schemas.microsoft.com/office/drawing/2014/main" val="946600590"/>
                    </a:ext>
                  </a:extLst>
                </a:gridCol>
                <a:gridCol w="3911959">
                  <a:extLst>
                    <a:ext uri="{9D8B030D-6E8A-4147-A177-3AD203B41FA5}">
                      <a16:colId xmlns:a16="http://schemas.microsoft.com/office/drawing/2014/main" val="3152939747"/>
                    </a:ext>
                  </a:extLst>
                </a:gridCol>
              </a:tblGrid>
              <a:tr h="370840">
                <a:tc>
                  <a:txBody>
                    <a:bodyPr/>
                    <a:lstStyle/>
                    <a:p>
                      <a:r>
                        <a:rPr lang="fr-FR" sz="1600" dirty="0">
                          <a:solidFill>
                            <a:schemeClr val="tx2"/>
                          </a:solidFill>
                        </a:rPr>
                        <a:t>                           Réussites</a:t>
                      </a:r>
                    </a:p>
                  </a:txBody>
                  <a:tcPr>
                    <a:noFill/>
                  </a:tcPr>
                </a:tc>
                <a:tc>
                  <a:txBody>
                    <a:bodyPr/>
                    <a:lstStyle/>
                    <a:p>
                      <a:r>
                        <a:rPr lang="fr-FR" sz="1600" dirty="0">
                          <a:solidFill>
                            <a:schemeClr val="tx2"/>
                          </a:solidFill>
                        </a:rPr>
                        <a:t>Points de difficultés</a:t>
                      </a:r>
                    </a:p>
                  </a:txBody>
                  <a:tcPr>
                    <a:noFill/>
                  </a:tcPr>
                </a:tc>
                <a:tc>
                  <a:txBody>
                    <a:bodyPr/>
                    <a:lstStyle/>
                    <a:p>
                      <a:r>
                        <a:rPr lang="fr-FR" sz="1600" dirty="0">
                          <a:solidFill>
                            <a:schemeClr val="tx2"/>
                          </a:solidFill>
                        </a:rPr>
                        <a:t>Perspectives</a:t>
                      </a:r>
                    </a:p>
                  </a:txBody>
                  <a:tcPr>
                    <a:noFill/>
                  </a:tcPr>
                </a:tc>
                <a:extLst>
                  <a:ext uri="{0D108BD9-81ED-4DB2-BD59-A6C34878D82A}">
                    <a16:rowId xmlns:a16="http://schemas.microsoft.com/office/drawing/2014/main" val="274106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Abaissement effectif de la taille des portefeuilles des conseillers France Travail et des professionnels des CD (1 pour 50 / 70).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visée emploi confirmée par le taux d’orientation vers les accompagnements à dominante emploi et socio – professionnelle (70%).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solutions d’accompagnement complémentaires en cours de déploiement par les CD (appel à projet).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solutions nouvelles proposés par France Travail, adaptées à la situation des ARSA et aux problématiques locales.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pratiques innovantes détectées dans certains territoires (levée des freins, mobilisation des publics).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prescriptions directes et dématérialisées possibles vers certains dispositifs de formation (Oui </a:t>
                      </a: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d’immersion (Immersion facilité) ou d’accompagnement.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difficultés de recrutement résiduelles dans 4 des 18 territoires, des délais incompressibles associés au passage des appels à projet.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offre insertion en cours de référencement conjoint CD – France de Travail, de fait non mutualisée à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méthode à définir concernant les modalités harmonisées de suivi de l’intensif 15h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Mieux associer les missions locales, les cap emploi (handicap) et les structures de l’insertion par l’activité économique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activation trop faible des outils concourant directement au retour à l’emploi : immersion en entreprise, formation, préparation opérationnelle à l’emploi, accompagnement global, insertion par l’activité économique </a:t>
                      </a:r>
                      <a:r>
                        <a:rPr kumimoji="0" lang="fr-FR"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etc</a:t>
                      </a:r>
                      <a:endPar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fr-FR" sz="1400" dirty="0"/>
                    </a:p>
                  </a:txBody>
                  <a:tcPr>
                    <a:noFill/>
                  </a:tcPr>
                </a:tc>
                <a:tc>
                  <a:txBody>
                    <a:bodyPr/>
                    <a:lstStyle/>
                    <a:p>
                      <a:r>
                        <a:rPr lang="fr-FR" sz="1400" b="0" dirty="0">
                          <a:solidFill>
                            <a:schemeClr val="tx1"/>
                          </a:solidFill>
                        </a:rPr>
                        <a:t>Des assouplissements à pratiquer, des stratégies à stabiliser en matière de ressources humaines (missions – compétences des référents d’accompagnement)</a:t>
                      </a:r>
                      <a:endParaRPr lang="fr-FR" sz="1400" b="0" baseline="0" dirty="0">
                        <a:solidFill>
                          <a:schemeClr val="tx1"/>
                        </a:solidFill>
                      </a:endParaRPr>
                    </a:p>
                    <a:p>
                      <a:endParaRPr lang="fr-FR" sz="1400" b="0" dirty="0"/>
                    </a:p>
                    <a:p>
                      <a:r>
                        <a:rPr lang="fr-FR" sz="1400" b="1" dirty="0"/>
                        <a:t>Accélération des opérations de référencement et de partage de l’offre entre France Travail et les CD</a:t>
                      </a:r>
                    </a:p>
                    <a:p>
                      <a:endParaRPr lang="fr-FR" sz="1400" b="1" dirty="0"/>
                    </a:p>
                    <a:p>
                      <a:r>
                        <a:rPr lang="fr-FR" sz="1400" b="1" dirty="0"/>
                        <a:t>Déploiement d’une offre de service France Travail « pour le compte de tous » pour le suivi des 15h, à partir d’un référentiel commun d’activité.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Poursuite et partage des initiatives en cours sur la mobilisation des partenaire et l’évolution de l’offre: renforcement de l’IAE, offre dédiée à  des publics spécifiques  (jeunes, familles monoparentales, travailleurs indépendants, exploitants – aidants agricoles </a:t>
                      </a:r>
                      <a:r>
                        <a:rPr kumimoji="0" lang="fr-FR" sz="1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etc</a:t>
                      </a:r>
                      <a:r>
                        <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21215A">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50" cap="none" spc="0" normalizeH="0" baseline="0" noProof="0" dirty="0">
                          <a:ln>
                            <a:noFill/>
                          </a:ln>
                          <a:solidFill>
                            <a:srgbClr val="21215A">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Des travaux à finaliser sur les situations d’exemption – aménagement de parcours </a:t>
                      </a:r>
                    </a:p>
                  </a:txBody>
                  <a:tcPr>
                    <a:noFill/>
                  </a:tcPr>
                </a:tc>
                <a:extLst>
                  <a:ext uri="{0D108BD9-81ED-4DB2-BD59-A6C34878D82A}">
                    <a16:rowId xmlns:a16="http://schemas.microsoft.com/office/drawing/2014/main" val="3520946839"/>
                  </a:ext>
                </a:extLst>
              </a:tr>
            </a:tbl>
          </a:graphicData>
        </a:graphic>
      </p:graphicFrame>
      <p:sp>
        <p:nvSpPr>
          <p:cNvPr id="3" name="Espace réservé du texte 3">
            <a:extLst>
              <a:ext uri="{FF2B5EF4-FFF2-40B4-BE49-F238E27FC236}">
                <a16:creationId xmlns:a16="http://schemas.microsoft.com/office/drawing/2014/main" id="{B3A21128-F198-3734-E3E9-364088F4B2B8}"/>
              </a:ext>
            </a:extLst>
          </p:cNvPr>
          <p:cNvSpPr txBox="1">
            <a:spLocks/>
          </p:cNvSpPr>
          <p:nvPr/>
        </p:nvSpPr>
        <p:spPr>
          <a:xfrm>
            <a:off x="2122952" y="94464"/>
            <a:ext cx="9854190" cy="791767"/>
          </a:xfrm>
          <a:prstGeom prst="rect">
            <a:avLst/>
          </a:prstGeom>
        </p:spPr>
        <p:txBody>
          <a:bodyPr>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667"/>
              </a:spcAft>
              <a:buClrTx/>
              <a:buSzTx/>
              <a:buFont typeface="Arial" pitchFamily="34" charset="0"/>
              <a:buNone/>
              <a:tabLst/>
              <a:defRPr/>
            </a:pPr>
            <a:r>
              <a:rPr lang="fr-FR" sz="2000" b="1" dirty="0">
                <a:solidFill>
                  <a:srgbClr val="000091"/>
                </a:solidFill>
                <a:latin typeface="Arial"/>
              </a:rPr>
              <a:t>ACCOMPAGNEMENT INTENSIF 15H</a:t>
            </a:r>
            <a:r>
              <a:rPr kumimoji="0" lang="fr-FR" sz="2000" b="1" i="0" u="none" strike="noStrike" kern="1200" cap="none" spc="0" normalizeH="0" baseline="0" noProof="0" dirty="0">
                <a:ln>
                  <a:noFill/>
                </a:ln>
                <a:solidFill>
                  <a:srgbClr val="000091"/>
                </a:solidFill>
                <a:effectLst/>
                <a:uLnTx/>
                <a:uFillTx/>
                <a:latin typeface="Arial"/>
                <a:ea typeface="+mn-ea"/>
                <a:cs typeface="+mn-cs"/>
              </a:rPr>
              <a:t> : éléments de bilan et de perspectives</a:t>
            </a:r>
          </a:p>
        </p:txBody>
      </p:sp>
    </p:spTree>
    <p:extLst>
      <p:ext uri="{BB962C8B-B14F-4D97-AF65-F5344CB8AC3E}">
        <p14:creationId xmlns:p14="http://schemas.microsoft.com/office/powerpoint/2010/main" val="339856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4" name="Espace réservé de la date 1">
            <a:extLst>
              <a:ext uri="{FF2B5EF4-FFF2-40B4-BE49-F238E27FC236}">
                <a16:creationId xmlns:a16="http://schemas.microsoft.com/office/drawing/2014/main" id="{5FD97C42-9A15-10E0-F441-56179027740E}"/>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Arial"/>
                <a:ea typeface="+mn-ea"/>
                <a:cs typeface="+mn-cs"/>
              </a:rPr>
              <a:t>Rencontre ministre – PCD 18 Mars 2024</a:t>
            </a:r>
          </a:p>
        </p:txBody>
      </p:sp>
      <p:graphicFrame>
        <p:nvGraphicFramePr>
          <p:cNvPr id="7" name="Tableau 7">
            <a:extLst>
              <a:ext uri="{FF2B5EF4-FFF2-40B4-BE49-F238E27FC236}">
                <a16:creationId xmlns:a16="http://schemas.microsoft.com/office/drawing/2014/main" id="{4F36CCB5-D998-26E8-181B-532EBF1EFEC8}"/>
              </a:ext>
            </a:extLst>
          </p:cNvPr>
          <p:cNvGraphicFramePr>
            <a:graphicFrameLocks noGrp="1"/>
          </p:cNvGraphicFramePr>
          <p:nvPr>
            <p:extLst>
              <p:ext uri="{D42A27DB-BD31-4B8C-83A1-F6EECF244321}">
                <p14:modId xmlns:p14="http://schemas.microsoft.com/office/powerpoint/2010/main" val="3851910118"/>
              </p:ext>
            </p:extLst>
          </p:nvPr>
        </p:nvGraphicFramePr>
        <p:xfrm>
          <a:off x="527049" y="1170818"/>
          <a:ext cx="11480074" cy="5232400"/>
        </p:xfrm>
        <a:graphic>
          <a:graphicData uri="http://schemas.openxmlformats.org/drawingml/2006/table">
            <a:tbl>
              <a:tblPr firstRow="1" bandRow="1">
                <a:tableStyleId>{5C22544A-7EE6-4342-B048-85BDC9FD1C3A}</a:tableStyleId>
              </a:tblPr>
              <a:tblGrid>
                <a:gridCol w="4241042">
                  <a:extLst>
                    <a:ext uri="{9D8B030D-6E8A-4147-A177-3AD203B41FA5}">
                      <a16:colId xmlns:a16="http://schemas.microsoft.com/office/drawing/2014/main" val="3841432582"/>
                    </a:ext>
                  </a:extLst>
                </a:gridCol>
                <a:gridCol w="3435959">
                  <a:extLst>
                    <a:ext uri="{9D8B030D-6E8A-4147-A177-3AD203B41FA5}">
                      <a16:colId xmlns:a16="http://schemas.microsoft.com/office/drawing/2014/main" val="946600590"/>
                    </a:ext>
                  </a:extLst>
                </a:gridCol>
                <a:gridCol w="3803073">
                  <a:extLst>
                    <a:ext uri="{9D8B030D-6E8A-4147-A177-3AD203B41FA5}">
                      <a16:colId xmlns:a16="http://schemas.microsoft.com/office/drawing/2014/main" val="3152939747"/>
                    </a:ext>
                  </a:extLst>
                </a:gridCol>
              </a:tblGrid>
              <a:tr h="370840">
                <a:tc>
                  <a:txBody>
                    <a:bodyPr/>
                    <a:lstStyle/>
                    <a:p>
                      <a:r>
                        <a:rPr lang="fr-FR" sz="1600" dirty="0">
                          <a:solidFill>
                            <a:schemeClr val="tx2"/>
                          </a:solidFill>
                        </a:rPr>
                        <a:t>Réussites</a:t>
                      </a:r>
                    </a:p>
                  </a:txBody>
                  <a:tcPr>
                    <a:noFill/>
                  </a:tcPr>
                </a:tc>
                <a:tc>
                  <a:txBody>
                    <a:bodyPr/>
                    <a:lstStyle/>
                    <a:p>
                      <a:r>
                        <a:rPr lang="fr-FR" sz="1600" dirty="0">
                          <a:solidFill>
                            <a:schemeClr val="tx2"/>
                          </a:solidFill>
                        </a:rPr>
                        <a:t>Points de difficultés</a:t>
                      </a:r>
                    </a:p>
                  </a:txBody>
                  <a:tcPr>
                    <a:noFill/>
                  </a:tcPr>
                </a:tc>
                <a:tc>
                  <a:txBody>
                    <a:bodyPr/>
                    <a:lstStyle/>
                    <a:p>
                      <a:r>
                        <a:rPr lang="fr-FR" sz="1600" dirty="0">
                          <a:solidFill>
                            <a:schemeClr val="tx2"/>
                          </a:solidFill>
                        </a:rPr>
                        <a:t>Perspectives</a:t>
                      </a:r>
                    </a:p>
                  </a:txBody>
                  <a:tcPr>
                    <a:noFill/>
                  </a:tcPr>
                </a:tc>
                <a:extLst>
                  <a:ext uri="{0D108BD9-81ED-4DB2-BD59-A6C34878D82A}">
                    <a16:rowId xmlns:a16="http://schemas.microsoft.com/office/drawing/2014/main" val="2741065289"/>
                  </a:ext>
                </a:extLst>
              </a:tr>
              <a:tr h="370840">
                <a:tc>
                  <a:txBody>
                    <a:bodyPr/>
                    <a:lstStyle/>
                    <a:p>
                      <a:pPr marL="0" indent="0" algn="l" defTabSz="1219170" rtl="0" eaLnBrk="1" latinLnBrk="0" hangingPunct="1">
                        <a:spcBef>
                          <a:spcPts val="0"/>
                        </a:spcBef>
                        <a:buFontTx/>
                        <a:buNone/>
                        <a:defRPr/>
                      </a:pPr>
                      <a:r>
                        <a:rPr lang="fr-FR" sz="1400" b="0" kern="1200" baseline="0" dirty="0">
                          <a:solidFill>
                            <a:schemeClr val="dk1"/>
                          </a:solidFill>
                          <a:latin typeface="+mn-lt"/>
                          <a:ea typeface="+mn-ea"/>
                          <a:cs typeface="+mn-cs"/>
                        </a:rPr>
                        <a:t>18 feuilles de route, représentant plus de 200 actions, couvrant 6 thématiques: prospecter, recruter inclusif, découvrir les métiers, mettre en relation candidats et entreprises…</a:t>
                      </a:r>
                    </a:p>
                    <a:p>
                      <a:pPr marL="0" indent="0" algn="l" defTabSz="1219170" rtl="0" eaLnBrk="1" latinLnBrk="0" hangingPunct="1">
                        <a:spcBef>
                          <a:spcPts val="0"/>
                        </a:spcBef>
                        <a:buFontTx/>
                        <a:buNone/>
                        <a:defRPr/>
                      </a:pPr>
                      <a:endParaRPr lang="fr-FR" sz="1400" b="0" kern="1200" baseline="0" dirty="0">
                        <a:solidFill>
                          <a:schemeClr val="dk1"/>
                        </a:solidFill>
                        <a:latin typeface="+mn-lt"/>
                        <a:ea typeface="+mn-ea"/>
                        <a:cs typeface="+mn-cs"/>
                      </a:endParaRPr>
                    </a:p>
                    <a:p>
                      <a:pPr marL="0" indent="0" algn="l" defTabSz="1219170" rtl="0" eaLnBrk="1" latinLnBrk="0" hangingPunct="1">
                        <a:spcBef>
                          <a:spcPts val="0"/>
                        </a:spcBef>
                        <a:buFontTx/>
                        <a:buNone/>
                        <a:defRPr/>
                      </a:pPr>
                      <a:r>
                        <a:rPr lang="fr-FR" sz="1400" b="0" kern="1200" baseline="0" dirty="0">
                          <a:solidFill>
                            <a:schemeClr val="dk1"/>
                          </a:solidFill>
                          <a:latin typeface="+mn-lt"/>
                          <a:ea typeface="+mn-ea"/>
                          <a:cs typeface="+mn-cs"/>
                        </a:rPr>
                        <a:t>Des actions sectorielles et territoriales qui portent leurs fruits: hôtellerie restauration tourisme et commerces de proximité/ (Bouches du Rhône), agriculteurs- producteurs (Eure), espaces verts (Loiret)…</a:t>
                      </a:r>
                    </a:p>
                    <a:p>
                      <a:pPr marL="0" indent="0" algn="l" defTabSz="1219170" rtl="0" eaLnBrk="1" latinLnBrk="0" hangingPunct="1">
                        <a:spcBef>
                          <a:spcPts val="0"/>
                        </a:spcBef>
                        <a:buFontTx/>
                        <a:buNone/>
                        <a:defRPr/>
                      </a:pPr>
                      <a:endParaRPr lang="fr-FR" sz="1400" b="0" kern="1200" baseline="0" dirty="0">
                        <a:solidFill>
                          <a:schemeClr val="dk1"/>
                        </a:solidFill>
                        <a:latin typeface="+mn-lt"/>
                        <a:ea typeface="+mn-ea"/>
                        <a:cs typeface="+mn-cs"/>
                      </a:endParaRPr>
                    </a:p>
                    <a:p>
                      <a:pPr marL="0" indent="0" algn="l" defTabSz="1219170" rtl="0" eaLnBrk="1" latinLnBrk="0" hangingPunct="1">
                        <a:spcBef>
                          <a:spcPts val="0"/>
                        </a:spcBef>
                        <a:buFontTx/>
                        <a:buNone/>
                        <a:defRPr/>
                      </a:pPr>
                      <a:r>
                        <a:rPr lang="fr-FR" sz="1400" b="0" kern="1200" baseline="0" dirty="0">
                          <a:solidFill>
                            <a:schemeClr val="dk1"/>
                          </a:solidFill>
                          <a:latin typeface="+mn-lt"/>
                          <a:ea typeface="+mn-ea"/>
                          <a:cs typeface="+mn-cs"/>
                        </a:rPr>
                        <a:t>Des rallyes entreprises combinant portes ouvertes – immersion – parrainage – formation (Aveyron, Yvelines…).</a:t>
                      </a:r>
                    </a:p>
                    <a:p>
                      <a:pPr marL="0" indent="0" algn="l" defTabSz="1219170" rtl="0" eaLnBrk="1" latinLnBrk="0" hangingPunct="1">
                        <a:spcBef>
                          <a:spcPts val="0"/>
                        </a:spcBef>
                        <a:buFontTx/>
                        <a:buNone/>
                        <a:defRPr/>
                      </a:pPr>
                      <a:endParaRPr lang="fr-FR" sz="1400" b="0" kern="1200" baseline="0" dirty="0">
                        <a:solidFill>
                          <a:schemeClr val="dk1"/>
                        </a:solidFill>
                        <a:latin typeface="+mn-lt"/>
                        <a:ea typeface="+mn-ea"/>
                        <a:cs typeface="+mn-cs"/>
                      </a:endParaRPr>
                    </a:p>
                    <a:p>
                      <a:pPr marL="0" indent="0" algn="l" defTabSz="1219170" rtl="0" eaLnBrk="1" latinLnBrk="0" hangingPunct="1">
                        <a:spcBef>
                          <a:spcPts val="0"/>
                        </a:spcBef>
                        <a:buFontTx/>
                        <a:buNone/>
                        <a:defRPr/>
                      </a:pPr>
                      <a:r>
                        <a:rPr lang="fr-FR" sz="1400" b="1" kern="1200" baseline="0" dirty="0">
                          <a:solidFill>
                            <a:schemeClr val="dk1"/>
                          </a:solidFill>
                          <a:latin typeface="+mn-lt"/>
                          <a:ea typeface="+mn-ea"/>
                          <a:cs typeface="+mn-cs"/>
                        </a:rPr>
                        <a:t>Les acteurs du réseau pour l’emploi organisés en « task force entreprise » et coordonnés par France travail (18 territoires).</a:t>
                      </a:r>
                    </a:p>
                    <a:p>
                      <a:pPr marL="0" indent="0" algn="l" defTabSz="1219170" rtl="0" eaLnBrk="1" latinLnBrk="0" hangingPunct="1">
                        <a:spcBef>
                          <a:spcPts val="0"/>
                        </a:spcBef>
                        <a:buFontTx/>
                        <a:buNone/>
                        <a:defRPr/>
                      </a:pPr>
                      <a:endParaRPr lang="fr-FR" sz="1400" b="1" kern="1200" baseline="0" dirty="0">
                        <a:solidFill>
                          <a:schemeClr val="dk1"/>
                        </a:solidFill>
                        <a:latin typeface="+mn-lt"/>
                        <a:ea typeface="+mn-ea"/>
                        <a:cs typeface="+mn-cs"/>
                      </a:endParaRPr>
                    </a:p>
                    <a:p>
                      <a:pPr marL="0" indent="0" algn="l" defTabSz="1219170" rtl="0" eaLnBrk="1" latinLnBrk="0" hangingPunct="1">
                        <a:spcBef>
                          <a:spcPts val="0"/>
                        </a:spcBef>
                        <a:buFontTx/>
                        <a:buNone/>
                        <a:defRPr/>
                      </a:pPr>
                      <a:r>
                        <a:rPr lang="fr-FR" sz="1400" b="1" kern="1200" baseline="0" dirty="0">
                          <a:solidFill>
                            <a:schemeClr val="dk1"/>
                          </a:solidFill>
                          <a:latin typeface="+mn-lt"/>
                          <a:ea typeface="+mn-ea"/>
                          <a:cs typeface="+mn-cs"/>
                        </a:rPr>
                        <a:t>La contribution active de Les Entreprises s’engagent – LES (Aveyron, Côte d’Or, Yvelines…).</a:t>
                      </a:r>
                    </a:p>
                  </a:txBody>
                  <a:tcPr>
                    <a:noFill/>
                  </a:tcPr>
                </a:tc>
                <a:tc>
                  <a:txBody>
                    <a:bodyPr/>
                    <a:lstStyle/>
                    <a:p>
                      <a:pPr marL="0" indent="0" algn="l" defTabSz="1219170" rtl="0" eaLnBrk="1" latinLnBrk="0" hangingPunct="1">
                        <a:lnSpc>
                          <a:spcPct val="100000"/>
                        </a:lnSpc>
                        <a:spcBef>
                          <a:spcPts val="0"/>
                        </a:spcBef>
                        <a:buFontTx/>
                        <a:buNone/>
                        <a:defRPr/>
                      </a:pPr>
                      <a:r>
                        <a:rPr lang="fr-FR" sz="1400" b="0" kern="1200" baseline="0" dirty="0">
                          <a:solidFill>
                            <a:schemeClr val="dk1"/>
                          </a:solidFill>
                          <a:latin typeface="+mn-lt"/>
                          <a:ea typeface="+mn-ea"/>
                          <a:cs typeface="+mn-cs"/>
                        </a:rPr>
                        <a:t>Le besoin d’outiller la prospection coordonnée des entreprises: lisibilité collective des entreprises prospectées, des besoins de recrutement associés, des profils positionnés…</a:t>
                      </a:r>
                    </a:p>
                    <a:p>
                      <a:pPr marL="0" indent="0" algn="l" defTabSz="1219170" rtl="0" eaLnBrk="1" latinLnBrk="0" hangingPunct="1">
                        <a:lnSpc>
                          <a:spcPct val="100000"/>
                        </a:lnSpc>
                        <a:spcBef>
                          <a:spcPts val="0"/>
                        </a:spcBef>
                        <a:buFontTx/>
                        <a:buNone/>
                        <a:defRPr/>
                      </a:pPr>
                      <a:endParaRPr lang="fr-FR" sz="1400" b="0" kern="1200" baseline="0" dirty="0">
                        <a:solidFill>
                          <a:schemeClr val="dk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kern="1200" baseline="0" dirty="0">
                          <a:solidFill>
                            <a:schemeClr val="dk1"/>
                          </a:solidFill>
                          <a:latin typeface="+mn-lt"/>
                          <a:ea typeface="+mn-ea"/>
                          <a:cs typeface="+mn-cs"/>
                        </a:rPr>
                        <a:t>Les immersions professionnelles inégalement développées selon les territoires.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1" kern="1200" baseline="0" dirty="0">
                        <a:solidFill>
                          <a:schemeClr val="dk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kern="1200" baseline="0" dirty="0">
                          <a:solidFill>
                            <a:schemeClr val="dk1"/>
                          </a:solidFill>
                          <a:latin typeface="+mn-lt"/>
                          <a:ea typeface="+mn-ea"/>
                          <a:cs typeface="+mn-cs"/>
                        </a:rPr>
                        <a:t>Des actions d’accompagnement au maintien dans l’emploi faiblement connues, disponibles et/ou activées.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0" kern="1200" baseline="0" dirty="0">
                        <a:solidFill>
                          <a:schemeClr val="dk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0" kern="1200" baseline="0" dirty="0">
                          <a:solidFill>
                            <a:schemeClr val="dk1"/>
                          </a:solidFill>
                          <a:latin typeface="+mn-lt"/>
                          <a:ea typeface="+mn-ea"/>
                          <a:cs typeface="+mn-cs"/>
                        </a:rPr>
                        <a:t>Les offres d’emploi non rendues publiques: le « marché caché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0" kern="1200" baseline="0" dirty="0">
                        <a:solidFill>
                          <a:schemeClr val="dk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0" kern="1200" baseline="0" dirty="0">
                          <a:solidFill>
                            <a:schemeClr val="dk1"/>
                          </a:solidFill>
                          <a:latin typeface="+mn-lt"/>
                          <a:ea typeface="+mn-ea"/>
                          <a:cs typeface="+mn-cs"/>
                        </a:rPr>
                        <a:t>Les offres non pourvues, nécessitant parfois d’agir aussi sur les conditions d’emploi.</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0" kern="1200" baseline="0" dirty="0">
                        <a:solidFill>
                          <a:schemeClr val="dk1"/>
                        </a:solidFill>
                        <a:latin typeface="+mn-lt"/>
                        <a:ea typeface="+mn-ea"/>
                        <a:cs typeface="+mn-cs"/>
                      </a:endParaRPr>
                    </a:p>
                    <a:p>
                      <a:pPr marL="0" algn="l" defTabSz="1219170" rtl="0" eaLnBrk="1" latinLnBrk="0" hangingPunct="1">
                        <a:spcBef>
                          <a:spcPts val="600"/>
                        </a:spcBef>
                      </a:pPr>
                      <a:endParaRPr lang="fr-FR" sz="1400" b="0" kern="1200" baseline="0" dirty="0">
                        <a:solidFill>
                          <a:schemeClr val="dk1"/>
                        </a:solidFill>
                        <a:latin typeface="+mn-lt"/>
                        <a:ea typeface="+mn-ea"/>
                        <a:cs typeface="+mn-cs"/>
                      </a:endParaRPr>
                    </a:p>
                  </a:txBody>
                  <a:tcPr>
                    <a:noFill/>
                  </a:tcPr>
                </a:tc>
                <a:tc>
                  <a:txBody>
                    <a:bodyPr/>
                    <a:lstStyle/>
                    <a:p>
                      <a:pPr marL="0" indent="0" algn="l" defTabSz="1219170" rtl="0" eaLnBrk="1" latinLnBrk="0" hangingPunct="1">
                        <a:spcBef>
                          <a:spcPts val="0"/>
                        </a:spcBef>
                        <a:buFontTx/>
                        <a:buNone/>
                        <a:defRPr/>
                      </a:pPr>
                      <a:r>
                        <a:rPr lang="fr-FR" sz="1400" b="1" kern="1200" baseline="0" dirty="0">
                          <a:solidFill>
                            <a:schemeClr val="dk1"/>
                          </a:solidFill>
                          <a:latin typeface="+mn-lt"/>
                          <a:ea typeface="+mn-ea"/>
                          <a:cs typeface="+mn-cs"/>
                        </a:rPr>
                        <a:t>Mobilisation renforcée des immersions en entreprises.</a:t>
                      </a:r>
                    </a:p>
                    <a:p>
                      <a:pPr marL="0" indent="0" algn="l" defTabSz="1219170" rtl="0" eaLnBrk="1" latinLnBrk="0" hangingPunct="1">
                        <a:spcBef>
                          <a:spcPts val="0"/>
                        </a:spcBef>
                        <a:buFontTx/>
                        <a:buNone/>
                        <a:defRPr/>
                      </a:pPr>
                      <a:endParaRPr lang="fr-FR" sz="1400" b="0" kern="1200" baseline="0" dirty="0">
                        <a:solidFill>
                          <a:schemeClr val="dk1"/>
                        </a:solidFill>
                        <a:latin typeface="+mn-lt"/>
                        <a:ea typeface="+mn-ea"/>
                        <a:cs typeface="+mn-cs"/>
                      </a:endParaRPr>
                    </a:p>
                    <a:p>
                      <a:pPr marL="0" indent="0" algn="l" defTabSz="1219170" rtl="0" eaLnBrk="1" latinLnBrk="0" hangingPunct="1">
                        <a:spcBef>
                          <a:spcPts val="0"/>
                        </a:spcBef>
                        <a:buFontTx/>
                        <a:buNone/>
                        <a:defRPr/>
                      </a:pPr>
                      <a:r>
                        <a:rPr lang="fr-FR" sz="1400" b="1" kern="1200" baseline="0" dirty="0">
                          <a:solidFill>
                            <a:schemeClr val="dk1"/>
                          </a:solidFill>
                          <a:latin typeface="+mn-lt"/>
                          <a:ea typeface="+mn-ea"/>
                          <a:cs typeface="+mn-cs"/>
                        </a:rPr>
                        <a:t>Développement de l’usage de la préparation opérationnelle à l’emploi (POE) parmi les outils d’aide au recrutement.</a:t>
                      </a:r>
                    </a:p>
                    <a:p>
                      <a:pPr marL="0" indent="0" algn="l" defTabSz="1219170" rtl="0" eaLnBrk="1" latinLnBrk="0" hangingPunct="1">
                        <a:spcBef>
                          <a:spcPts val="0"/>
                        </a:spcBef>
                        <a:buFontTx/>
                        <a:buNone/>
                        <a:defRPr/>
                      </a:pPr>
                      <a:endParaRPr lang="fr-FR" sz="1400" b="1" kern="1200" baseline="0" dirty="0">
                        <a:solidFill>
                          <a:schemeClr val="dk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kern="1200" baseline="0" dirty="0">
                          <a:solidFill>
                            <a:schemeClr val="dk1"/>
                          </a:solidFill>
                          <a:latin typeface="+mn-lt"/>
                          <a:ea typeface="+mn-ea"/>
                          <a:cs typeface="+mn-cs"/>
                        </a:rPr>
                        <a:t>Développement des approches sectorielles des entreprises (secteurs en tension en particulier), tenant compte du profil des bRSA (niveau de formation…)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1" kern="1200" baseline="0" dirty="0">
                        <a:solidFill>
                          <a:schemeClr val="dk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kern="1200" baseline="0" dirty="0">
                          <a:solidFill>
                            <a:schemeClr val="dk1"/>
                          </a:solidFill>
                          <a:latin typeface="+mn-lt"/>
                          <a:ea typeface="+mn-ea"/>
                          <a:cs typeface="+mn-cs"/>
                        </a:rPr>
                        <a:t>Test d’un outil de type « CRM Entreprises ».</a:t>
                      </a:r>
                    </a:p>
                    <a:p>
                      <a:pPr marL="0" algn="l" defTabSz="1219170" rtl="0" eaLnBrk="1" latinLnBrk="0" hangingPunct="1">
                        <a:spcBef>
                          <a:spcPts val="600"/>
                        </a:spcBef>
                      </a:pPr>
                      <a:endParaRPr lang="fr-FR" sz="1400" kern="1200" baseline="0" dirty="0">
                        <a:solidFill>
                          <a:schemeClr val="dk1"/>
                        </a:solidFill>
                        <a:latin typeface="+mn-lt"/>
                        <a:ea typeface="+mn-ea"/>
                        <a:cs typeface="+mn-cs"/>
                      </a:endParaRPr>
                    </a:p>
                  </a:txBody>
                  <a:tcPr>
                    <a:noFill/>
                  </a:tcPr>
                </a:tc>
                <a:extLst>
                  <a:ext uri="{0D108BD9-81ED-4DB2-BD59-A6C34878D82A}">
                    <a16:rowId xmlns:a16="http://schemas.microsoft.com/office/drawing/2014/main" val="1804907034"/>
                  </a:ext>
                </a:extLst>
              </a:tr>
            </a:tbl>
          </a:graphicData>
        </a:graphic>
      </p:graphicFrame>
      <p:sp>
        <p:nvSpPr>
          <p:cNvPr id="3" name="Espace réservé du texte 3">
            <a:extLst>
              <a:ext uri="{FF2B5EF4-FFF2-40B4-BE49-F238E27FC236}">
                <a16:creationId xmlns:a16="http://schemas.microsoft.com/office/drawing/2014/main" id="{AC39C9A4-128D-D4A5-C8A7-74E6D2C33A05}"/>
              </a:ext>
            </a:extLst>
          </p:cNvPr>
          <p:cNvSpPr txBox="1">
            <a:spLocks/>
          </p:cNvSpPr>
          <p:nvPr/>
        </p:nvSpPr>
        <p:spPr>
          <a:xfrm>
            <a:off x="2152933" y="379051"/>
            <a:ext cx="9854190" cy="791767"/>
          </a:xfrm>
          <a:prstGeom prst="rect">
            <a:avLst/>
          </a:prstGeom>
        </p:spPr>
        <p:txBody>
          <a:bodyPr>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667"/>
              </a:spcAft>
              <a:buClrTx/>
              <a:buSzTx/>
              <a:buFont typeface="Arial" pitchFamily="34" charset="0"/>
              <a:buNone/>
              <a:tabLst/>
              <a:defRPr/>
            </a:pPr>
            <a:r>
              <a:rPr lang="fr-FR" sz="2000" b="1" dirty="0">
                <a:solidFill>
                  <a:srgbClr val="000091"/>
                </a:solidFill>
                <a:latin typeface="Arial"/>
              </a:rPr>
              <a:t>MOBILISATION DES ENTREPRISES</a:t>
            </a:r>
            <a:r>
              <a:rPr kumimoji="0" lang="fr-FR" sz="2000" b="1" i="0" u="none" strike="noStrike" kern="1200" cap="none" spc="0" normalizeH="0" baseline="0" noProof="0" dirty="0">
                <a:ln>
                  <a:noFill/>
                </a:ln>
                <a:solidFill>
                  <a:srgbClr val="000091"/>
                </a:solidFill>
                <a:effectLst/>
                <a:uLnTx/>
                <a:uFillTx/>
                <a:latin typeface="Arial"/>
                <a:ea typeface="+mn-ea"/>
                <a:cs typeface="+mn-cs"/>
              </a:rPr>
              <a:t> : éléments de bilan et perspectives</a:t>
            </a:r>
          </a:p>
        </p:txBody>
      </p:sp>
    </p:spTree>
    <p:extLst>
      <p:ext uri="{BB962C8B-B14F-4D97-AF65-F5344CB8AC3E}">
        <p14:creationId xmlns:p14="http://schemas.microsoft.com/office/powerpoint/2010/main" val="52276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4" name="Espace réservé de la date 1">
            <a:extLst>
              <a:ext uri="{FF2B5EF4-FFF2-40B4-BE49-F238E27FC236}">
                <a16:creationId xmlns:a16="http://schemas.microsoft.com/office/drawing/2014/main" id="{5FD97C42-9A15-10E0-F441-56179027740E}"/>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Arial"/>
                <a:ea typeface="+mn-ea"/>
                <a:cs typeface="+mn-cs"/>
              </a:rPr>
              <a:t>Rencontre ministre – PCD 18 Mars 2024</a:t>
            </a:r>
          </a:p>
        </p:txBody>
      </p:sp>
      <p:graphicFrame>
        <p:nvGraphicFramePr>
          <p:cNvPr id="7" name="Tableau 7">
            <a:extLst>
              <a:ext uri="{FF2B5EF4-FFF2-40B4-BE49-F238E27FC236}">
                <a16:creationId xmlns:a16="http://schemas.microsoft.com/office/drawing/2014/main" id="{4F36CCB5-D998-26E8-181B-532EBF1EFEC8}"/>
              </a:ext>
            </a:extLst>
          </p:cNvPr>
          <p:cNvGraphicFramePr>
            <a:graphicFrameLocks noGrp="1"/>
          </p:cNvGraphicFramePr>
          <p:nvPr>
            <p:extLst>
              <p:ext uri="{D42A27DB-BD31-4B8C-83A1-F6EECF244321}">
                <p14:modId xmlns:p14="http://schemas.microsoft.com/office/powerpoint/2010/main" val="2850473810"/>
              </p:ext>
            </p:extLst>
          </p:nvPr>
        </p:nvGraphicFramePr>
        <p:xfrm>
          <a:off x="527048" y="1179444"/>
          <a:ext cx="11375142" cy="5073269"/>
        </p:xfrm>
        <a:graphic>
          <a:graphicData uri="http://schemas.openxmlformats.org/drawingml/2006/table">
            <a:tbl>
              <a:tblPr firstRow="1" bandRow="1">
                <a:tableStyleId>{5C22544A-7EE6-4342-B048-85BDC9FD1C3A}</a:tableStyleId>
              </a:tblPr>
              <a:tblGrid>
                <a:gridCol w="3595247">
                  <a:extLst>
                    <a:ext uri="{9D8B030D-6E8A-4147-A177-3AD203B41FA5}">
                      <a16:colId xmlns:a16="http://schemas.microsoft.com/office/drawing/2014/main" val="3841432582"/>
                    </a:ext>
                  </a:extLst>
                </a:gridCol>
                <a:gridCol w="3478410">
                  <a:extLst>
                    <a:ext uri="{9D8B030D-6E8A-4147-A177-3AD203B41FA5}">
                      <a16:colId xmlns:a16="http://schemas.microsoft.com/office/drawing/2014/main" val="946600590"/>
                    </a:ext>
                  </a:extLst>
                </a:gridCol>
                <a:gridCol w="4301485">
                  <a:extLst>
                    <a:ext uri="{9D8B030D-6E8A-4147-A177-3AD203B41FA5}">
                      <a16:colId xmlns:a16="http://schemas.microsoft.com/office/drawing/2014/main" val="3152939747"/>
                    </a:ext>
                  </a:extLst>
                </a:gridCol>
              </a:tblGrid>
              <a:tr h="425069">
                <a:tc>
                  <a:txBody>
                    <a:bodyPr/>
                    <a:lstStyle/>
                    <a:p>
                      <a:r>
                        <a:rPr lang="fr-FR" sz="1600" dirty="0">
                          <a:solidFill>
                            <a:schemeClr val="tx2"/>
                          </a:solidFill>
                        </a:rPr>
                        <a:t>Réussites</a:t>
                      </a:r>
                    </a:p>
                  </a:txBody>
                  <a:tcPr>
                    <a:noFill/>
                  </a:tcPr>
                </a:tc>
                <a:tc>
                  <a:txBody>
                    <a:bodyPr/>
                    <a:lstStyle/>
                    <a:p>
                      <a:r>
                        <a:rPr lang="fr-FR" sz="1600" dirty="0">
                          <a:solidFill>
                            <a:schemeClr val="tx2"/>
                          </a:solidFill>
                        </a:rPr>
                        <a:t>Points de difficultés</a:t>
                      </a:r>
                    </a:p>
                  </a:txBody>
                  <a:tcPr>
                    <a:noFill/>
                  </a:tcPr>
                </a:tc>
                <a:tc>
                  <a:txBody>
                    <a:bodyPr/>
                    <a:lstStyle/>
                    <a:p>
                      <a:r>
                        <a:rPr lang="fr-FR" sz="1600" dirty="0">
                          <a:solidFill>
                            <a:schemeClr val="tx2"/>
                          </a:solidFill>
                        </a:rPr>
                        <a:t>Perspectives</a:t>
                      </a:r>
                    </a:p>
                  </a:txBody>
                  <a:tcPr>
                    <a:noFill/>
                  </a:tcPr>
                </a:tc>
                <a:extLst>
                  <a:ext uri="{0D108BD9-81ED-4DB2-BD59-A6C34878D82A}">
                    <a16:rowId xmlns:a16="http://schemas.microsoft.com/office/drawing/2014/main" val="2741065289"/>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kern="1200" dirty="0">
                          <a:solidFill>
                            <a:srgbClr val="000000"/>
                          </a:solidFill>
                          <a:latin typeface="+mn-lt"/>
                          <a:ea typeface="Calibri" panose="020F0502020204030204" pitchFamily="34" charset="0"/>
                          <a:cs typeface="Calibri" panose="020F0502020204030204" pitchFamily="34" charset="0"/>
                        </a:rPr>
                        <a:t>Pilotage :  un tableau de bord mis en service à partir de la captation des données CD, avec des données objectives</a:t>
                      </a:r>
                      <a:r>
                        <a:rPr lang="fr-FR" sz="1400" b="1" kern="1200" baseline="0" dirty="0">
                          <a:solidFill>
                            <a:srgbClr val="000000"/>
                          </a:solidFill>
                          <a:latin typeface="+mn-lt"/>
                          <a:ea typeface="Calibri" panose="020F0502020204030204" pitchFamily="34" charset="0"/>
                          <a:cs typeface="Calibri" panose="020F0502020204030204" pitchFamily="34" charset="0"/>
                        </a:rPr>
                        <a:t> d’accès à l’emploi.</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1" kern="1200" baseline="0" dirty="0">
                        <a:solidFill>
                          <a:srgbClr val="000000"/>
                        </a:solidFill>
                        <a:latin typeface="+mn-lt"/>
                        <a:ea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kern="1200" dirty="0">
                          <a:solidFill>
                            <a:srgbClr val="000000"/>
                          </a:solidFill>
                          <a:latin typeface="+mn-lt"/>
                          <a:ea typeface="Calibri" panose="020F0502020204030204" pitchFamily="34" charset="0"/>
                          <a:cs typeface="Calibri" panose="020F0502020204030204" pitchFamily="34" charset="0"/>
                        </a:rPr>
                        <a:t>Des outils communs plébiscités et utilisés : RDV insertion, Immersion facilitée, Oui </a:t>
                      </a:r>
                      <a:r>
                        <a:rPr lang="fr-FR" sz="1400" b="1" kern="1200" dirty="0" err="1">
                          <a:solidFill>
                            <a:srgbClr val="000000"/>
                          </a:solidFill>
                          <a:latin typeface="+mn-lt"/>
                          <a:ea typeface="Calibri" panose="020F0502020204030204" pitchFamily="34" charset="0"/>
                          <a:cs typeface="Calibri" panose="020F0502020204030204" pitchFamily="34" charset="0"/>
                        </a:rPr>
                        <a:t>form</a:t>
                      </a:r>
                      <a:r>
                        <a:rPr lang="fr-FR" sz="1400" b="1" kern="1200" dirty="0">
                          <a:solidFill>
                            <a:srgbClr val="000000"/>
                          </a:solidFill>
                          <a:latin typeface="+mn-lt"/>
                          <a:ea typeface="Calibri" panose="020F0502020204030204" pitchFamily="34" charset="0"/>
                          <a:cs typeface="Calibri" panose="020F0502020204030204" pitchFamily="34" charset="0"/>
                        </a:rPr>
                        <a:t>, etc.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0" kern="1200" dirty="0">
                        <a:solidFill>
                          <a:srgbClr val="000000"/>
                        </a:solidFill>
                        <a:latin typeface="+mn-lt"/>
                        <a:ea typeface="Calibri" panose="020F0502020204030204" pitchFamily="34" charset="0"/>
                        <a:cs typeface="Calibri" panose="020F0502020204030204" pitchFamily="34" charset="0"/>
                      </a:endParaRPr>
                    </a:p>
                    <a:p>
                      <a:pPr marL="0" indent="0" algn="l" defTabSz="1219170" rtl="0" eaLnBrk="1" latinLnBrk="0" hangingPunct="1">
                        <a:lnSpc>
                          <a:spcPct val="100000"/>
                        </a:lnSpc>
                        <a:spcBef>
                          <a:spcPts val="0"/>
                        </a:spcBef>
                        <a:buFontTx/>
                        <a:buNone/>
                        <a:defRPr/>
                      </a:pPr>
                      <a:r>
                        <a:rPr lang="fr-FR" sz="1400" b="0" kern="1200" dirty="0">
                          <a:solidFill>
                            <a:srgbClr val="000000"/>
                          </a:solidFill>
                          <a:latin typeface="+mn-lt"/>
                          <a:ea typeface="Calibri" panose="020F0502020204030204" pitchFamily="34" charset="0"/>
                          <a:cs typeface="Calibri" panose="020F0502020204030204" pitchFamily="34" charset="0"/>
                        </a:rPr>
                        <a:t>Référencement de l’offre : stratégie posée dans les 18 territoires, DORA en cours de déploiement dans la majorité d’entre eux.</a:t>
                      </a:r>
                    </a:p>
                    <a:p>
                      <a:pPr marL="0" indent="0" algn="l" defTabSz="1219170" rtl="0" eaLnBrk="1" latinLnBrk="0" hangingPunct="1">
                        <a:lnSpc>
                          <a:spcPct val="100000"/>
                        </a:lnSpc>
                        <a:spcBef>
                          <a:spcPts val="0"/>
                        </a:spcBef>
                        <a:buFontTx/>
                        <a:buNone/>
                        <a:defRPr/>
                      </a:pPr>
                      <a:endParaRPr lang="fr-FR" sz="1400" b="0" kern="1200" dirty="0">
                        <a:solidFill>
                          <a:srgbClr val="000000"/>
                        </a:solidFill>
                        <a:latin typeface="+mn-lt"/>
                        <a:ea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0" kern="1200" dirty="0">
                          <a:solidFill>
                            <a:srgbClr val="000000"/>
                          </a:solidFill>
                          <a:latin typeface="+mn-lt"/>
                          <a:ea typeface="Calibri" panose="020F0502020204030204" pitchFamily="34" charset="0"/>
                          <a:cs typeface="Calibri" panose="020F0502020204030204" pitchFamily="34" charset="0"/>
                        </a:rPr>
                        <a:t>Des choix techniques à opérer compris et appropriés par tous : recours à un outil numérique commun et/ou à des échanges de données via API. </a:t>
                      </a:r>
                    </a:p>
                    <a:p>
                      <a:pPr marL="0" indent="0" algn="l" defTabSz="1219170" rtl="0" eaLnBrk="1" latinLnBrk="0" hangingPunct="1">
                        <a:spcBef>
                          <a:spcPts val="600"/>
                        </a:spcBef>
                        <a:buFontTx/>
                        <a:buNone/>
                        <a:defRPr/>
                      </a:pPr>
                      <a:endParaRPr lang="fr-FR" sz="1400" kern="1200" dirty="0">
                        <a:solidFill>
                          <a:srgbClr val="000000"/>
                        </a:solidFill>
                        <a:latin typeface="+mn-lt"/>
                        <a:ea typeface="Calibri" panose="020F0502020204030204" pitchFamily="34" charset="0"/>
                        <a:cs typeface="Calibri" panose="020F0502020204030204" pitchFamily="34" charset="0"/>
                      </a:endParaRPr>
                    </a:p>
                  </a:txBody>
                  <a:tcPr>
                    <a:noFill/>
                  </a:tcPr>
                </a:tc>
                <a:tc>
                  <a:txBody>
                    <a:bodyPr/>
                    <a:lstStyle/>
                    <a:p>
                      <a:pPr marL="0" indent="0" algn="l" defTabSz="1219170" rtl="0" eaLnBrk="1" latinLnBrk="0" hangingPunct="1">
                        <a:lnSpc>
                          <a:spcPct val="100000"/>
                        </a:lnSpc>
                        <a:spcBef>
                          <a:spcPts val="0"/>
                        </a:spcBef>
                        <a:buFontTx/>
                        <a:buNone/>
                        <a:defRPr/>
                      </a:pPr>
                      <a:r>
                        <a:rPr lang="fr-FR" sz="1400" b="1" kern="1200" dirty="0">
                          <a:solidFill>
                            <a:srgbClr val="000000"/>
                          </a:solidFill>
                          <a:latin typeface="+mn-lt"/>
                          <a:ea typeface="Calibri" panose="020F0502020204030204" pitchFamily="34" charset="0"/>
                          <a:cs typeface="Calibri" panose="020F0502020204030204" pitchFamily="34" charset="0"/>
                        </a:rPr>
                        <a:t>Hétérogénéité des configurations numériques locales, variété des définitions et modalités de comptage.</a:t>
                      </a:r>
                    </a:p>
                    <a:p>
                      <a:pPr marL="0" indent="0" algn="l" defTabSz="1219170" rtl="0" eaLnBrk="1" latinLnBrk="0" hangingPunct="1">
                        <a:lnSpc>
                          <a:spcPct val="100000"/>
                        </a:lnSpc>
                        <a:spcBef>
                          <a:spcPts val="0"/>
                        </a:spcBef>
                        <a:buFontTx/>
                        <a:buNone/>
                        <a:defRPr/>
                      </a:pPr>
                      <a:endParaRPr lang="fr-FR" sz="1400" b="1" kern="1200" dirty="0">
                        <a:solidFill>
                          <a:srgbClr val="000000"/>
                        </a:solidFill>
                        <a:latin typeface="+mn-lt"/>
                        <a:ea typeface="Calibri" panose="020F0502020204030204" pitchFamily="34" charset="0"/>
                        <a:cs typeface="Calibri" panose="020F0502020204030204" pitchFamily="34" charset="0"/>
                      </a:endParaRPr>
                    </a:p>
                    <a:p>
                      <a:pPr marL="0" indent="0" algn="l" defTabSz="1219170" rtl="0" eaLnBrk="1" latinLnBrk="0" hangingPunct="1">
                        <a:lnSpc>
                          <a:spcPct val="100000"/>
                        </a:lnSpc>
                        <a:spcBef>
                          <a:spcPts val="0"/>
                        </a:spcBef>
                        <a:buFontTx/>
                        <a:buNone/>
                        <a:defRPr/>
                      </a:pPr>
                      <a:r>
                        <a:rPr lang="fr-FR" sz="1400" b="1" kern="1200" dirty="0">
                          <a:solidFill>
                            <a:srgbClr val="000000"/>
                          </a:solidFill>
                          <a:latin typeface="+mn-lt"/>
                          <a:ea typeface="Calibri" panose="020F0502020204030204" pitchFamily="34" charset="0"/>
                          <a:cs typeface="Calibri" panose="020F0502020204030204" pitchFamily="34" charset="0"/>
                        </a:rPr>
                        <a:t>Des transmissions manuelles de fichiers, des sources de données peu compatibles entre elles, rendant fragile l’accès aux données… mais un apprentissage technique riche.</a:t>
                      </a:r>
                    </a:p>
                    <a:p>
                      <a:pPr marL="0" indent="0" algn="l" defTabSz="1219170" rtl="0" eaLnBrk="1" latinLnBrk="0" hangingPunct="1">
                        <a:lnSpc>
                          <a:spcPct val="100000"/>
                        </a:lnSpc>
                        <a:spcBef>
                          <a:spcPts val="0"/>
                        </a:spcBef>
                        <a:buFontTx/>
                        <a:buNone/>
                        <a:defRPr/>
                      </a:pPr>
                      <a:endParaRPr lang="fr-FR" sz="1400" b="1" kern="1200" dirty="0">
                        <a:solidFill>
                          <a:srgbClr val="000000"/>
                        </a:solidFill>
                        <a:latin typeface="+mn-lt"/>
                        <a:ea typeface="Calibri" panose="020F0502020204030204" pitchFamily="34" charset="0"/>
                        <a:cs typeface="Calibri" panose="020F0502020204030204" pitchFamily="34" charset="0"/>
                      </a:endParaRPr>
                    </a:p>
                    <a:p>
                      <a:pPr marL="0" indent="0" algn="l" defTabSz="1219170" rtl="0" eaLnBrk="1" latinLnBrk="0" hangingPunct="1">
                        <a:lnSpc>
                          <a:spcPct val="100000"/>
                        </a:lnSpc>
                        <a:spcBef>
                          <a:spcPts val="0"/>
                        </a:spcBef>
                        <a:buFontTx/>
                        <a:buNone/>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échanges de données et un des outils informatiques ne permettant pas encore à date le partage de l’information sur le suivi du parcours et de l’activité de l’ARSA.</a:t>
                      </a:r>
                    </a:p>
                    <a:p>
                      <a:pPr marL="0" indent="0" algn="l" defTabSz="1219170" rtl="0" eaLnBrk="1" latinLnBrk="0" hangingPunct="1">
                        <a:lnSpc>
                          <a:spcPct val="100000"/>
                        </a:lnSpc>
                        <a:spcBef>
                          <a:spcPts val="0"/>
                        </a:spcBef>
                        <a:buFontTx/>
                        <a:buNone/>
                        <a:defRPr/>
                      </a:pPr>
                      <a:endParaRPr lang="fr-FR" sz="1400" b="1" kern="1200" dirty="0">
                        <a:solidFill>
                          <a:srgbClr val="000000"/>
                        </a:solidFill>
                        <a:latin typeface="+mn-lt"/>
                        <a:ea typeface="Calibri" panose="020F0502020204030204" pitchFamily="34" charset="0"/>
                        <a:cs typeface="Calibri" panose="020F0502020204030204" pitchFamily="34" charset="0"/>
                      </a:endParaRPr>
                    </a:p>
                    <a:p>
                      <a:pPr marL="0" indent="0" algn="l" defTabSz="1219170" rtl="0" eaLnBrk="1" latinLnBrk="0" hangingPunct="1">
                        <a:lnSpc>
                          <a:spcPct val="100000"/>
                        </a:lnSpc>
                        <a:spcBef>
                          <a:spcPts val="0"/>
                        </a:spcBef>
                        <a:buFontTx/>
                        <a:buNone/>
                        <a:defRPr/>
                      </a:pPr>
                      <a:r>
                        <a:rPr lang="fr-FR" sz="1400" b="1" kern="1200" dirty="0">
                          <a:solidFill>
                            <a:srgbClr val="000000"/>
                          </a:solidFill>
                          <a:latin typeface="+mn-lt"/>
                          <a:ea typeface="Calibri" panose="020F0502020204030204" pitchFamily="34" charset="0"/>
                          <a:cs typeface="Calibri" panose="020F0502020204030204" pitchFamily="34" charset="0"/>
                        </a:rPr>
                        <a:t>Disponibilité non fiabilisée de la donnée sur les entrées et sorties RSA (gestion de flux CAF – CD – FT).</a:t>
                      </a:r>
                    </a:p>
                    <a:p>
                      <a:pPr marL="0" indent="-171450" algn="l" defTabSz="1219170" rtl="0" eaLnBrk="1" latinLnBrk="0" hangingPunct="1">
                        <a:lnSpc>
                          <a:spcPct val="100000"/>
                        </a:lnSpc>
                        <a:spcBef>
                          <a:spcPts val="0"/>
                        </a:spcBef>
                        <a:buFontTx/>
                        <a:buChar char="-"/>
                        <a:defRPr/>
                      </a:pPr>
                      <a:endParaRPr lang="fr-FR" sz="1400" b="1" kern="1200" dirty="0">
                        <a:solidFill>
                          <a:srgbClr val="000000"/>
                        </a:solidFill>
                        <a:latin typeface="+mn-lt"/>
                        <a:ea typeface="Calibri" panose="020F0502020204030204" pitchFamily="34" charset="0"/>
                        <a:cs typeface="Calibri" panose="020F0502020204030204" pitchFamily="34" charset="0"/>
                      </a:endParaRPr>
                    </a:p>
                    <a:p>
                      <a:pPr marL="0" indent="0" algn="l" defTabSz="1219170" rtl="0" eaLnBrk="1" latinLnBrk="0" hangingPunct="1">
                        <a:spcBef>
                          <a:spcPts val="600"/>
                        </a:spcBef>
                        <a:buFontTx/>
                        <a:buNone/>
                        <a:defRPr/>
                      </a:pPr>
                      <a:endParaRPr lang="fr-FR" sz="1400" b="1" kern="1200" dirty="0">
                        <a:solidFill>
                          <a:srgbClr val="000000"/>
                        </a:solidFill>
                        <a:latin typeface="+mn-lt"/>
                        <a:ea typeface="Calibri" panose="020F0502020204030204" pitchFamily="34" charset="0"/>
                        <a:cs typeface="Calibri" panose="020F0502020204030204" pitchFamily="34" charset="0"/>
                      </a:endParaRPr>
                    </a:p>
                  </a:txBody>
                  <a:tcPr>
                    <a:noFill/>
                  </a:tcPr>
                </a:tc>
                <a:tc>
                  <a:txBody>
                    <a:bodyPr/>
                    <a:lstStyle/>
                    <a:p>
                      <a:pPr marL="0" indent="0" algn="l" defTabSz="1219170" rtl="0" eaLnBrk="1" latinLnBrk="0" hangingPunct="1">
                        <a:spcBef>
                          <a:spcPts val="600"/>
                        </a:spcBef>
                        <a:buFontTx/>
                        <a:buNone/>
                        <a:defRPr/>
                      </a:pPr>
                      <a:r>
                        <a:rPr lang="fr-FR" sz="1400" kern="1200" baseline="0" dirty="0">
                          <a:solidFill>
                            <a:schemeClr val="dk1"/>
                          </a:solidFill>
                          <a:latin typeface="+mn-lt"/>
                          <a:ea typeface="+mn-ea"/>
                          <a:cs typeface="+mn-cs"/>
                        </a:rPr>
                        <a:t>Faire connaître les solutions numériques disponibles en 2024 et permettre à chaque territoire de se positionner en connaissance de cause.</a:t>
                      </a:r>
                    </a:p>
                    <a:p>
                      <a:pPr marL="0" indent="0" algn="l" defTabSz="1219170" rtl="0" eaLnBrk="1" latinLnBrk="0" hangingPunct="1">
                        <a:spcBef>
                          <a:spcPts val="600"/>
                        </a:spcBef>
                        <a:buFontTx/>
                        <a:buNone/>
                        <a:defRPr/>
                      </a:pPr>
                      <a:endParaRPr lang="fr-FR" sz="1400" kern="1200" baseline="0" dirty="0">
                        <a:solidFill>
                          <a:schemeClr val="dk1"/>
                        </a:solidFill>
                        <a:latin typeface="+mn-lt"/>
                        <a:ea typeface="+mn-ea"/>
                        <a:cs typeface="+mn-cs"/>
                      </a:endParaRPr>
                    </a:p>
                    <a:p>
                      <a:pPr marL="0" indent="0" algn="l" defTabSz="1219170" rtl="0" eaLnBrk="1" latinLnBrk="0" hangingPunct="1">
                        <a:spcBef>
                          <a:spcPts val="600"/>
                        </a:spcBef>
                        <a:buFontTx/>
                        <a:buNone/>
                        <a:defRPr/>
                      </a:pPr>
                      <a:r>
                        <a:rPr lang="fr-FR" sz="1400" b="1" kern="1200" baseline="0" dirty="0">
                          <a:solidFill>
                            <a:schemeClr val="dk1"/>
                          </a:solidFill>
                          <a:latin typeface="+mn-lt"/>
                          <a:ea typeface="+mn-ea"/>
                          <a:cs typeface="+mn-cs"/>
                        </a:rPr>
                        <a:t>Poursuite</a:t>
                      </a:r>
                      <a:r>
                        <a:rPr lang="fr-FR" sz="1400" b="1" dirty="0">
                          <a:latin typeface="+mn-lt"/>
                        </a:rPr>
                        <a:t> des travaux de </a:t>
                      </a:r>
                      <a:r>
                        <a:rPr lang="fr-FR" sz="1400" b="1" kern="1200" baseline="0" dirty="0">
                          <a:solidFill>
                            <a:schemeClr val="dk1"/>
                          </a:solidFill>
                          <a:latin typeface="+mn-lt"/>
                          <a:ea typeface="+mn-ea"/>
                          <a:cs typeface="+mn-cs"/>
                        </a:rPr>
                        <a:t>co-construction CD-FT des solutions numériques pour être au rendez-vous des dispositions applicables début 2025 : diagnostic, contrat d’engagement, orientation…. </a:t>
                      </a:r>
                    </a:p>
                    <a:p>
                      <a:pPr marL="0" indent="0" algn="l" defTabSz="1219170" rtl="0" eaLnBrk="1" latinLnBrk="0" hangingPunct="1">
                        <a:spcBef>
                          <a:spcPts val="600"/>
                        </a:spcBef>
                        <a:buFontTx/>
                        <a:buNone/>
                        <a:defRPr/>
                      </a:pPr>
                      <a:endParaRPr lang="fr-FR" sz="1400" kern="1200" baseline="0" dirty="0">
                        <a:solidFill>
                          <a:schemeClr val="dk1"/>
                        </a:solidFill>
                        <a:latin typeface="+mn-lt"/>
                        <a:ea typeface="+mn-ea"/>
                        <a:cs typeface="+mn-cs"/>
                      </a:endParaRPr>
                    </a:p>
                    <a:p>
                      <a:pPr marL="0" indent="0" algn="l" defTabSz="1219170" rtl="0" eaLnBrk="1" latinLnBrk="0" hangingPunct="1">
                        <a:spcBef>
                          <a:spcPts val="600"/>
                        </a:spcBef>
                        <a:buFontTx/>
                        <a:buNone/>
                        <a:defRPr/>
                      </a:pPr>
                      <a:r>
                        <a:rPr lang="fr-FR" sz="1400" b="1" cap="none" baseline="0" dirty="0">
                          <a:latin typeface="+mn-lt"/>
                          <a:cs typeface="Arial" panose="020B0604020202020204" pitchFamily="34" charset="0"/>
                        </a:rPr>
                        <a:t>Poursuite des travaux engagés avec la CNAF, la CCMSA et </a:t>
                      </a:r>
                      <a:r>
                        <a:rPr lang="fr-FR" sz="1400" b="1" cap="none" baseline="0" dirty="0" err="1">
                          <a:latin typeface="+mn-lt"/>
                          <a:cs typeface="Arial" panose="020B0604020202020204" pitchFamily="34" charset="0"/>
                        </a:rPr>
                        <a:t>et</a:t>
                      </a:r>
                      <a:r>
                        <a:rPr lang="fr-FR" sz="1400" b="1" cap="none" baseline="0" dirty="0">
                          <a:latin typeface="+mn-lt"/>
                          <a:cs typeface="Arial" panose="020B0604020202020204" pitchFamily="34" charset="0"/>
                        </a:rPr>
                        <a:t> les éditeurs informatiques.</a:t>
                      </a:r>
                    </a:p>
                  </a:txBody>
                  <a:tcPr>
                    <a:noFill/>
                  </a:tcPr>
                </a:tc>
                <a:extLst>
                  <a:ext uri="{0D108BD9-81ED-4DB2-BD59-A6C34878D82A}">
                    <a16:rowId xmlns:a16="http://schemas.microsoft.com/office/drawing/2014/main" val="3791428730"/>
                  </a:ext>
                </a:extLst>
              </a:tr>
            </a:tbl>
          </a:graphicData>
        </a:graphic>
      </p:graphicFrame>
      <p:sp>
        <p:nvSpPr>
          <p:cNvPr id="3" name="Espace réservé du texte 3">
            <a:extLst>
              <a:ext uri="{FF2B5EF4-FFF2-40B4-BE49-F238E27FC236}">
                <a16:creationId xmlns:a16="http://schemas.microsoft.com/office/drawing/2014/main" id="{637EFCF1-C652-B673-81FE-C985B7723B0A}"/>
              </a:ext>
            </a:extLst>
          </p:cNvPr>
          <p:cNvSpPr txBox="1">
            <a:spLocks/>
          </p:cNvSpPr>
          <p:nvPr/>
        </p:nvSpPr>
        <p:spPr>
          <a:xfrm>
            <a:off x="2152933" y="379051"/>
            <a:ext cx="9854190" cy="791767"/>
          </a:xfrm>
          <a:prstGeom prst="rect">
            <a:avLst/>
          </a:prstGeom>
        </p:spPr>
        <p:txBody>
          <a:bodyPr>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667"/>
              </a:spcAft>
              <a:buClrTx/>
              <a:buSzTx/>
              <a:buFont typeface="Arial" pitchFamily="34" charset="0"/>
              <a:buNone/>
              <a:tabLst/>
              <a:defRPr/>
            </a:pPr>
            <a:r>
              <a:rPr lang="fr-FR" sz="2000" b="1" dirty="0">
                <a:solidFill>
                  <a:srgbClr val="000091"/>
                </a:solidFill>
                <a:latin typeface="Arial"/>
              </a:rPr>
              <a:t>NUMERIQUE</a:t>
            </a:r>
            <a:r>
              <a:rPr kumimoji="0" lang="fr-FR" sz="2000" b="1" i="0" u="none" strike="noStrike" kern="1200" cap="none" spc="0" normalizeH="0" baseline="0" noProof="0" dirty="0">
                <a:ln>
                  <a:noFill/>
                </a:ln>
                <a:solidFill>
                  <a:srgbClr val="000091"/>
                </a:solidFill>
                <a:effectLst/>
                <a:uLnTx/>
                <a:uFillTx/>
                <a:latin typeface="Arial"/>
                <a:ea typeface="+mn-ea"/>
                <a:cs typeface="+mn-cs"/>
              </a:rPr>
              <a:t> : éléments de bilan et perspectives</a:t>
            </a:r>
          </a:p>
        </p:txBody>
      </p:sp>
    </p:spTree>
    <p:extLst>
      <p:ext uri="{BB962C8B-B14F-4D97-AF65-F5344CB8AC3E}">
        <p14:creationId xmlns:p14="http://schemas.microsoft.com/office/powerpoint/2010/main" val="3910357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4" name="Espace réservé de la date 1">
            <a:extLst>
              <a:ext uri="{FF2B5EF4-FFF2-40B4-BE49-F238E27FC236}">
                <a16:creationId xmlns:a16="http://schemas.microsoft.com/office/drawing/2014/main" id="{5FD97C42-9A15-10E0-F441-56179027740E}"/>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Arial"/>
                <a:ea typeface="+mn-ea"/>
                <a:cs typeface="+mn-cs"/>
              </a:rPr>
              <a:t>Rencontre ministre – PCD 18 Mars 2024</a:t>
            </a:r>
          </a:p>
        </p:txBody>
      </p:sp>
      <p:graphicFrame>
        <p:nvGraphicFramePr>
          <p:cNvPr id="7" name="Tableau 7">
            <a:extLst>
              <a:ext uri="{FF2B5EF4-FFF2-40B4-BE49-F238E27FC236}">
                <a16:creationId xmlns:a16="http://schemas.microsoft.com/office/drawing/2014/main" id="{4F36CCB5-D998-26E8-181B-532EBF1EFEC8}"/>
              </a:ext>
            </a:extLst>
          </p:cNvPr>
          <p:cNvGraphicFramePr>
            <a:graphicFrameLocks noGrp="1"/>
          </p:cNvGraphicFramePr>
          <p:nvPr>
            <p:extLst>
              <p:ext uri="{D42A27DB-BD31-4B8C-83A1-F6EECF244321}">
                <p14:modId xmlns:p14="http://schemas.microsoft.com/office/powerpoint/2010/main" val="2539603610"/>
              </p:ext>
            </p:extLst>
          </p:nvPr>
        </p:nvGraphicFramePr>
        <p:xfrm>
          <a:off x="420938" y="443239"/>
          <a:ext cx="11244013" cy="6380480"/>
        </p:xfrm>
        <a:graphic>
          <a:graphicData uri="http://schemas.openxmlformats.org/drawingml/2006/table">
            <a:tbl>
              <a:tblPr firstRow="1" bandRow="1">
                <a:tableStyleId>{5C22544A-7EE6-4342-B048-85BDC9FD1C3A}</a:tableStyleId>
              </a:tblPr>
              <a:tblGrid>
                <a:gridCol w="3895048">
                  <a:extLst>
                    <a:ext uri="{9D8B030D-6E8A-4147-A177-3AD203B41FA5}">
                      <a16:colId xmlns:a16="http://schemas.microsoft.com/office/drawing/2014/main" val="3841432582"/>
                    </a:ext>
                  </a:extLst>
                </a:gridCol>
                <a:gridCol w="3424540">
                  <a:extLst>
                    <a:ext uri="{9D8B030D-6E8A-4147-A177-3AD203B41FA5}">
                      <a16:colId xmlns:a16="http://schemas.microsoft.com/office/drawing/2014/main" val="946600590"/>
                    </a:ext>
                  </a:extLst>
                </a:gridCol>
                <a:gridCol w="3924425">
                  <a:extLst>
                    <a:ext uri="{9D8B030D-6E8A-4147-A177-3AD203B41FA5}">
                      <a16:colId xmlns:a16="http://schemas.microsoft.com/office/drawing/2014/main" val="3152939747"/>
                    </a:ext>
                  </a:extLst>
                </a:gridCol>
              </a:tblGrid>
              <a:tr h="370840">
                <a:tc>
                  <a:txBody>
                    <a:bodyPr/>
                    <a:lstStyle/>
                    <a:p>
                      <a:r>
                        <a:rPr lang="fr-FR" sz="1600" dirty="0">
                          <a:solidFill>
                            <a:schemeClr val="tx2"/>
                          </a:solidFill>
                        </a:rPr>
                        <a:t>                          Réussites</a:t>
                      </a:r>
                    </a:p>
                  </a:txBody>
                  <a:tcPr>
                    <a:noFill/>
                  </a:tcPr>
                </a:tc>
                <a:tc>
                  <a:txBody>
                    <a:bodyPr/>
                    <a:lstStyle/>
                    <a:p>
                      <a:r>
                        <a:rPr lang="fr-FR" sz="1600" dirty="0">
                          <a:solidFill>
                            <a:schemeClr val="tx2"/>
                          </a:solidFill>
                        </a:rPr>
                        <a:t>Points de difficultés</a:t>
                      </a:r>
                    </a:p>
                  </a:txBody>
                  <a:tcPr>
                    <a:noFill/>
                  </a:tcPr>
                </a:tc>
                <a:tc>
                  <a:txBody>
                    <a:bodyPr/>
                    <a:lstStyle/>
                    <a:p>
                      <a:r>
                        <a:rPr lang="fr-FR" sz="1600" dirty="0">
                          <a:solidFill>
                            <a:schemeClr val="tx2"/>
                          </a:solidFill>
                        </a:rPr>
                        <a:t>Perspectives</a:t>
                      </a:r>
                    </a:p>
                  </a:txBody>
                  <a:tcPr>
                    <a:noFill/>
                  </a:tcPr>
                </a:tc>
                <a:extLst>
                  <a:ext uri="{0D108BD9-81ED-4DB2-BD59-A6C34878D82A}">
                    <a16:rowId xmlns:a16="http://schemas.microsoft.com/office/drawing/2014/main" val="274106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cap="none" dirty="0">
                          <a:solidFill>
                            <a:prstClr val="black"/>
                          </a:solidFill>
                          <a:latin typeface="Arial" panose="020B0604020202020204" pitchFamily="34" charset="0"/>
                          <a:cs typeface="Arial" panose="020B0604020202020204" pitchFamily="34" charset="0"/>
                        </a:rPr>
                        <a:t>Des données de pilotage et de suivi de l’activité globalement disponibles (mission d’appui France Travail).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none"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cap="none" dirty="0">
                          <a:solidFill>
                            <a:prstClr val="black"/>
                          </a:solidFill>
                          <a:latin typeface="Arial" panose="020B0604020202020204" pitchFamily="34" charset="0"/>
                          <a:cs typeface="Arial" panose="020B0604020202020204" pitchFamily="34" charset="0"/>
                        </a:rPr>
                        <a:t>Une enquête en cours sur la satisfaction usager.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none"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cap="none" dirty="0">
                          <a:solidFill>
                            <a:prstClr val="black"/>
                          </a:solidFill>
                          <a:latin typeface="Arial" panose="020B0604020202020204" pitchFamily="34" charset="0"/>
                          <a:cs typeface="Arial" panose="020B0604020202020204" pitchFamily="34" charset="0"/>
                        </a:rPr>
                        <a:t>Des stratégies différenciées entre CD sur le recours à l’opérateur France Travail et l’éventuel délégation de moyens associés.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none"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baseline="0" noProof="0" dirty="0">
                          <a:ln>
                            <a:noFill/>
                          </a:ln>
                          <a:solidFill>
                            <a:prstClr val="black"/>
                          </a:solidFill>
                          <a:effectLst/>
                          <a:uLnTx/>
                          <a:uFillTx/>
                          <a:latin typeface="Arial" panose="020B0604020202020204" pitchFamily="34" charset="0"/>
                          <a:ea typeface="+mn-ea"/>
                          <a:cs typeface="Arial" panose="020B0604020202020204" pitchFamily="34" charset="0"/>
                        </a:rPr>
                        <a:t>Des espaces de gouvernance </a:t>
                      </a:r>
                      <a:r>
                        <a:rPr lang="fr-FR" sz="1400" b="1" cap="none" dirty="0">
                          <a:solidFill>
                            <a:prstClr val="black"/>
                          </a:solidFill>
                          <a:latin typeface="Arial" panose="020B0604020202020204" pitchFamily="34" charset="0"/>
                          <a:cs typeface="Arial" panose="020B0604020202020204" pitchFamily="34" charset="0"/>
                        </a:rPr>
                        <a:t>posés sous égide </a:t>
                      </a:r>
                      <a:r>
                        <a:rPr lang="fr-FR" sz="1400" b="1" cap="none" dirty="0" err="1">
                          <a:solidFill>
                            <a:prstClr val="black"/>
                          </a:solidFill>
                          <a:latin typeface="Arial" panose="020B0604020202020204" pitchFamily="34" charset="0"/>
                          <a:cs typeface="Arial" panose="020B0604020202020204" pitchFamily="34" charset="0"/>
                        </a:rPr>
                        <a:t>PCd</a:t>
                      </a:r>
                      <a:r>
                        <a:rPr lang="fr-FR" sz="1400" b="1" cap="none" dirty="0">
                          <a:solidFill>
                            <a:prstClr val="black"/>
                          </a:solidFill>
                          <a:latin typeface="Arial" panose="020B0604020202020204" pitchFamily="34" charset="0"/>
                          <a:cs typeface="Arial" panose="020B0604020202020204" pitchFamily="34" charset="0"/>
                        </a:rPr>
                        <a:t> – préfet (comité de pilotage), dans l’attente de la mise en œuvre effective des comités départementaux et locaux pour l’emploi.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cap="none" dirty="0">
                          <a:solidFill>
                            <a:prstClr val="black"/>
                          </a:solidFill>
                          <a:latin typeface="Arial" panose="020B0604020202020204" pitchFamily="34" charset="0"/>
                          <a:cs typeface="Arial" panose="020B0604020202020204" pitchFamily="34" charset="0"/>
                        </a:rPr>
                        <a:t>Un comité de suivi mensuel et des échanges réguliers Etat Départements de France France Travail ayant permis de travailler en confiance.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none"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cap="none" dirty="0">
                          <a:solidFill>
                            <a:prstClr val="black"/>
                          </a:solidFill>
                          <a:latin typeface="Arial" panose="020B0604020202020204" pitchFamily="34" charset="0"/>
                          <a:cs typeface="Arial" panose="020B0604020202020204" pitchFamily="34" charset="0"/>
                        </a:rPr>
                        <a:t>Un rapport d’évaluation qualitative intermédiaire livré en Avril 2024, un rapport définitif attendu à l’été 2024.</a:t>
                      </a:r>
                    </a:p>
                    <a:p>
                      <a:endParaRPr lang="fr-FR" sz="1400" dirty="0"/>
                    </a:p>
                  </a:txBody>
                  <a:tcP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400" cap="none" dirty="0">
                          <a:solidFill>
                            <a:prstClr val="black"/>
                          </a:solidFill>
                          <a:latin typeface="Arial" panose="020B0604020202020204" pitchFamily="34" charset="0"/>
                          <a:cs typeface="Arial" panose="020B0604020202020204" pitchFamily="34" charset="0"/>
                        </a:rPr>
                        <a:t>Un montage administratif et un train conventionnel complexe (Etat – Cd , CD - France travail), mais des moyens financiers ayant permis le recrutement de nouveaux référents et le recours à des solutions d’accompagnement complémentaires pour les CD comme pour France travail.</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cap="none" dirty="0">
                        <a:solidFill>
                          <a:prstClr val="black"/>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cap="none" dirty="0">
                          <a:solidFill>
                            <a:prstClr val="black"/>
                          </a:solidFill>
                          <a:latin typeface="Arial" panose="020B0604020202020204" pitchFamily="34" charset="0"/>
                          <a:cs typeface="Arial" panose="020B0604020202020204" pitchFamily="34" charset="0"/>
                        </a:rPr>
                        <a:t>Un taux d’entrée en parcours (61%) et d’exécution de la dépense CD (56%) rendant compte des difficultés rencontrées dans le déploiement des expérimentations.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b="1" cap="none" dirty="0">
                        <a:solidFill>
                          <a:prstClr val="black"/>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400" b="1" cap="none" dirty="0">
                          <a:solidFill>
                            <a:prstClr val="black"/>
                          </a:solidFill>
                          <a:latin typeface="Arial" panose="020B0604020202020204" pitchFamily="34" charset="0"/>
                          <a:cs typeface="Arial" panose="020B0604020202020204" pitchFamily="34" charset="0"/>
                        </a:rPr>
                        <a:t>Un « coût parcours intensif 15h par ARSA » difficile à stabiliser du fait de la pluralité des approches CD et des opérateurs associés (NB : mission d’évaluation mobilisée sur le sujet).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cap="none" dirty="0">
                        <a:solidFill>
                          <a:prstClr val="black"/>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400" cap="none" dirty="0">
                        <a:solidFill>
                          <a:prstClr val="black"/>
                        </a:solidFill>
                        <a:latin typeface="Arial" panose="020B0604020202020204" pitchFamily="34" charset="0"/>
                        <a:cs typeface="Arial" panose="020B0604020202020204" pitchFamily="34" charset="0"/>
                      </a:endParaRPr>
                    </a:p>
                  </a:txBody>
                  <a:tcP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Renforcement de la mission d’appui France Travail pour renforcer le suivi et l’appui des territoires (données de pilotage, capitalisation des bonnes pratiques, solutions numériques </a:t>
                      </a:r>
                      <a:r>
                        <a:rPr kumimoji="0" lang="fr-FR" sz="1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etc</a:t>
                      </a:r>
                      <a:r>
                        <a:rPr kumimoji="0" lang="fr-FR"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Complétude des données de pilotage ; sorties RSA, recours à l’IAE etc.</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Installation et prise d’appui sur les comités départementaux et locaux pour l’emploi à des fins de rendu – compte, de mobilisation des partenaires et d’arbitrage en matière d’évolution de l’offre.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Sécurisation au plus juste des moyens alloués par l’Etat, les départements et France Travail, afin de garantir le déploiement progressif de l’accompagnement rénové ARSA.</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Livraison des évaluations qualitatives (2024) et quantitatives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cap="small" dirty="0">
                        <a:solidFill>
                          <a:prstClr val="black"/>
                        </a:solidFill>
                        <a:latin typeface="Arial" panose="020B0604020202020204" pitchFamily="34" charset="0"/>
                        <a:cs typeface="Arial" panose="020B0604020202020204" pitchFamily="34" charset="0"/>
                      </a:endParaRPr>
                    </a:p>
                    <a:p>
                      <a:endParaRPr lang="fr-FR" sz="1400" dirty="0"/>
                    </a:p>
                  </a:txBody>
                  <a:tcPr>
                    <a:noFill/>
                  </a:tcPr>
                </a:tc>
                <a:extLst>
                  <a:ext uri="{0D108BD9-81ED-4DB2-BD59-A6C34878D82A}">
                    <a16:rowId xmlns:a16="http://schemas.microsoft.com/office/drawing/2014/main" val="3469310841"/>
                  </a:ext>
                </a:extLst>
              </a:tr>
              <a:tr h="370840">
                <a:tc>
                  <a:txBody>
                    <a:bodyPr/>
                    <a:lstStyle/>
                    <a:p>
                      <a:endParaRPr lang="fr-FR" sz="1400" dirty="0"/>
                    </a:p>
                  </a:txBody>
                  <a:tcPr/>
                </a:tc>
                <a:tc>
                  <a:txBody>
                    <a:bodyPr/>
                    <a:lstStyle/>
                    <a:p>
                      <a:endParaRPr lang="fr-FR" sz="1400" dirty="0"/>
                    </a:p>
                  </a:txBody>
                  <a:tcPr/>
                </a:tc>
                <a:tc>
                  <a:txBody>
                    <a:bodyPr/>
                    <a:lstStyle/>
                    <a:p>
                      <a:endParaRPr lang="fr-FR" sz="1400" dirty="0"/>
                    </a:p>
                  </a:txBody>
                  <a:tcPr/>
                </a:tc>
                <a:extLst>
                  <a:ext uri="{0D108BD9-81ED-4DB2-BD59-A6C34878D82A}">
                    <a16:rowId xmlns:a16="http://schemas.microsoft.com/office/drawing/2014/main" val="3186664424"/>
                  </a:ext>
                </a:extLst>
              </a:tr>
            </a:tbl>
          </a:graphicData>
        </a:graphic>
      </p:graphicFrame>
      <p:sp>
        <p:nvSpPr>
          <p:cNvPr id="3" name="Espace réservé du texte 3">
            <a:extLst>
              <a:ext uri="{FF2B5EF4-FFF2-40B4-BE49-F238E27FC236}">
                <a16:creationId xmlns:a16="http://schemas.microsoft.com/office/drawing/2014/main" id="{A28D377F-9BC8-56A4-7517-27E5D7429854}"/>
              </a:ext>
            </a:extLst>
          </p:cNvPr>
          <p:cNvSpPr txBox="1">
            <a:spLocks/>
          </p:cNvSpPr>
          <p:nvPr/>
        </p:nvSpPr>
        <p:spPr>
          <a:xfrm>
            <a:off x="2337810" y="113816"/>
            <a:ext cx="9854190" cy="791767"/>
          </a:xfrm>
          <a:prstGeom prst="rect">
            <a:avLst/>
          </a:prstGeom>
        </p:spPr>
        <p:txBody>
          <a:bodyPr>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667"/>
              </a:spcAft>
              <a:buClrTx/>
              <a:buSzTx/>
              <a:buFont typeface="Arial" pitchFamily="34" charset="0"/>
              <a:buNone/>
              <a:tabLst/>
              <a:defRPr/>
            </a:pPr>
            <a:r>
              <a:rPr kumimoji="0" lang="fr-FR" sz="2000" b="1" i="0" u="none" strike="noStrike" kern="1200" cap="none" spc="0" normalizeH="0" baseline="0" noProof="0" dirty="0">
                <a:ln>
                  <a:noFill/>
                </a:ln>
                <a:solidFill>
                  <a:srgbClr val="000091"/>
                </a:solidFill>
                <a:effectLst/>
                <a:uLnTx/>
                <a:uFillTx/>
                <a:latin typeface="Arial"/>
                <a:ea typeface="+mn-ea"/>
                <a:cs typeface="+mn-cs"/>
              </a:rPr>
              <a:t>GOUVERNANCE - PILOTAGE : éléments de bilan et perspectives</a:t>
            </a:r>
          </a:p>
        </p:txBody>
      </p:sp>
    </p:spTree>
    <p:extLst>
      <p:ext uri="{BB962C8B-B14F-4D97-AF65-F5344CB8AC3E}">
        <p14:creationId xmlns:p14="http://schemas.microsoft.com/office/powerpoint/2010/main" val="205827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ACC7F5A2-8586-408C-9AB3-641436C03BAD}"/>
              </a:ext>
            </a:extLst>
          </p:cNvPr>
          <p:cNvSpPr>
            <a:spLocks noGrp="1"/>
          </p:cNvSpPr>
          <p:nvPr>
            <p:ph type="pic" sz="quarter" idx="13"/>
          </p:nvPr>
        </p:nvSpPr>
        <p:spPr/>
      </p:sp>
      <p:sp>
        <p:nvSpPr>
          <p:cNvPr id="4" name="Titre 3">
            <a:extLst>
              <a:ext uri="{FF2B5EF4-FFF2-40B4-BE49-F238E27FC236}">
                <a16:creationId xmlns:a16="http://schemas.microsoft.com/office/drawing/2014/main" id="{35619182-47F7-48D4-91B9-E6A32A175249}"/>
              </a:ext>
            </a:extLst>
          </p:cNvPr>
          <p:cNvSpPr>
            <a:spLocks noGrp="1"/>
          </p:cNvSpPr>
          <p:nvPr>
            <p:ph type="title"/>
          </p:nvPr>
        </p:nvSpPr>
        <p:spPr/>
        <p:txBody>
          <a:bodyPr>
            <a:normAutofit/>
          </a:bodyPr>
          <a:lstStyle/>
          <a:p>
            <a:pPr marL="18626" marR="0" lvl="0" indent="0" algn="l" defTabSz="1219170" rtl="0" eaLnBrk="1" fontAlgn="auto" latinLnBrk="0" hangingPunct="1">
              <a:lnSpc>
                <a:spcPct val="100000"/>
              </a:lnSpc>
              <a:spcBef>
                <a:spcPts val="0"/>
              </a:spcBef>
              <a:spcAft>
                <a:spcPts val="0"/>
              </a:spcAft>
              <a:buClrTx/>
              <a:buSzTx/>
              <a:buFontTx/>
              <a:buNone/>
              <a:tabLst/>
              <a:defRPr/>
            </a:pPr>
            <a:br>
              <a:rPr kumimoji="0" lang="fr-FR" sz="4400" b="0" i="0" u="none" strike="noStrike" kern="1200" cap="none" spc="0" normalizeH="0" baseline="0" noProof="0" dirty="0">
                <a:ln>
                  <a:noFill/>
                </a:ln>
                <a:effectLst/>
                <a:uLnTx/>
                <a:uFillTx/>
                <a:latin typeface="Arial"/>
                <a:ea typeface="+mn-ea"/>
                <a:cs typeface="Arial"/>
              </a:rPr>
            </a:br>
            <a:r>
              <a:rPr kumimoji="0" lang="fr-FR" sz="4400" b="0" i="0" u="none" strike="noStrike" kern="1200" cap="none" spc="0" normalizeH="0" baseline="0" noProof="0" dirty="0">
                <a:ln>
                  <a:noFill/>
                </a:ln>
                <a:effectLst/>
                <a:uLnTx/>
                <a:uFillTx/>
                <a:latin typeface="Arial"/>
                <a:ea typeface="+mn-ea"/>
                <a:cs typeface="Arial"/>
              </a:rPr>
              <a:t>III – Retours d’expérience</a:t>
            </a:r>
          </a:p>
        </p:txBody>
      </p:sp>
      <p:sp>
        <p:nvSpPr>
          <p:cNvPr id="5" name="Espace réservé du numéro de diapositive 4">
            <a:extLst>
              <a:ext uri="{FF2B5EF4-FFF2-40B4-BE49-F238E27FC236}">
                <a16:creationId xmlns:a16="http://schemas.microsoft.com/office/drawing/2014/main" id="{AC4B1056-BAEE-455E-9F76-85BE11885D5B}"/>
              </a:ext>
            </a:extLst>
          </p:cNvPr>
          <p:cNvSpPr>
            <a:spLocks noGrp="1"/>
          </p:cNvSpPr>
          <p:nvPr>
            <p:ph type="sldNum" sz="quarter" idx="4"/>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FFFFFF"/>
                </a:solidFill>
                <a:effectLst/>
                <a:uLnTx/>
                <a:uFillTx/>
                <a:latin typeface="Arial"/>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fr-FR" sz="1000" b="1" i="0" u="none" strike="noStrike" kern="1200" cap="none" spc="0" normalizeH="0" baseline="0" noProof="0">
              <a:ln>
                <a:noFill/>
              </a:ln>
              <a:solidFill>
                <a:srgbClr val="FFFFFF"/>
              </a:solidFill>
              <a:effectLst/>
              <a:uLnTx/>
              <a:uFillTx/>
              <a:latin typeface="Arial"/>
              <a:ea typeface="+mn-ea"/>
              <a:cs typeface="+mn-cs"/>
            </a:endParaRPr>
          </a:p>
        </p:txBody>
      </p:sp>
      <p:sp>
        <p:nvSpPr>
          <p:cNvPr id="9" name="Espace réservé du pied de page 5">
            <a:extLst>
              <a:ext uri="{FF2B5EF4-FFF2-40B4-BE49-F238E27FC236}">
                <a16:creationId xmlns:a16="http://schemas.microsoft.com/office/drawing/2014/main" id="{9A724A5C-8FD1-1030-4ABC-113E14D4C7AE}"/>
              </a:ext>
            </a:extLst>
          </p:cNvPr>
          <p:cNvSpPr txBox="1">
            <a:spLocks/>
          </p:cNvSpPr>
          <p:nvPr/>
        </p:nvSpPr>
        <p:spPr>
          <a:xfrm>
            <a:off x="4281611" y="0"/>
            <a:ext cx="7839908"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Délégation générale à l’emploi et à la formation professionnelle</a:t>
            </a:r>
          </a:p>
        </p:txBody>
      </p:sp>
    </p:spTree>
    <p:extLst>
      <p:ext uri="{BB962C8B-B14F-4D97-AF65-F5344CB8AC3E}">
        <p14:creationId xmlns:p14="http://schemas.microsoft.com/office/powerpoint/2010/main" val="162739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5" name="Titre 6">
            <a:extLst>
              <a:ext uri="{FF2B5EF4-FFF2-40B4-BE49-F238E27FC236}">
                <a16:creationId xmlns:a16="http://schemas.microsoft.com/office/drawing/2014/main" id="{FFA1B0E2-E0AE-A272-3C3A-3EA0F0EC5250}"/>
              </a:ext>
            </a:extLst>
          </p:cNvPr>
          <p:cNvSpPr txBox="1">
            <a:spLocks/>
          </p:cNvSpPr>
          <p:nvPr/>
        </p:nvSpPr>
        <p:spPr>
          <a:xfrm>
            <a:off x="431801" y="1508788"/>
            <a:ext cx="11689718" cy="4704521"/>
          </a:xfrm>
          <a:prstGeom prst="rect">
            <a:avLst/>
          </a:prstGeom>
        </p:spPr>
        <p:txBody>
          <a:bodyPr vert="horz" lIns="121920" tIns="60960" rIns="121920" bIns="60960" rtlCol="0" anchor="ctr">
            <a:normAutofit fontScale="62500" lnSpcReduction="20000"/>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marL="18626" marR="0" lvl="0" indent="0" algn="l" defTabSz="1219170" rtl="0" eaLnBrk="1" fontAlgn="auto" latinLnBrk="0" hangingPunct="1">
              <a:lnSpc>
                <a:spcPct val="90000"/>
              </a:lnSpc>
              <a:spcBef>
                <a:spcPct val="0"/>
              </a:spcBef>
              <a:spcAft>
                <a:spcPts val="0"/>
              </a:spcAft>
              <a:buClrTx/>
              <a:buSzTx/>
              <a:buFontTx/>
              <a:buNone/>
              <a:tabLst/>
              <a:defRPr/>
            </a:pPr>
            <a:endParaRPr kumimoji="0" lang="fr-FR" sz="2533" b="1" i="0" u="none" strike="noStrike" kern="1200" cap="none" spc="0" normalizeH="0" baseline="0" noProof="0" dirty="0">
              <a:ln>
                <a:noFill/>
              </a:ln>
              <a:solidFill>
                <a:srgbClr val="21215A"/>
              </a:solidFill>
              <a:effectLst/>
              <a:uLnTx/>
              <a:uFillTx/>
              <a:latin typeface="Arial"/>
              <a:ea typeface="+mj-ea"/>
              <a:cs typeface="Arial"/>
            </a:endParaRPr>
          </a:p>
          <a:p>
            <a:pPr marL="18626" marR="0" lvl="0" indent="0" defTabSz="1219170" rtl="0" eaLnBrk="1" fontAlgn="auto" latinLnBrk="0" hangingPunct="1">
              <a:lnSpc>
                <a:spcPct val="90000"/>
              </a:lnSpc>
              <a:spcBef>
                <a:spcPct val="0"/>
              </a:spcBef>
              <a:spcAft>
                <a:spcPts val="0"/>
              </a:spcAft>
              <a:buClrTx/>
              <a:buSzTx/>
              <a:buFontTx/>
              <a:buNone/>
              <a:tabLst/>
              <a:defRPr/>
            </a:pPr>
            <a:r>
              <a:rPr kumimoji="0" lang="fr-FR" sz="4000" b="1" i="1" u="none" strike="noStrike" kern="1200" cap="none" spc="0" normalizeH="0" baseline="0" noProof="0" dirty="0">
                <a:ln>
                  <a:noFill/>
                </a:ln>
                <a:solidFill>
                  <a:schemeClr val="tx2"/>
                </a:solidFill>
                <a:effectLst/>
                <a:uLnTx/>
                <a:uFillTx/>
                <a:latin typeface="Arial"/>
                <a:ea typeface="+mj-ea"/>
                <a:cs typeface="+mj-cs"/>
              </a:rPr>
              <a:t>A confirmer</a:t>
            </a:r>
            <a:br>
              <a:rPr kumimoji="0" lang="fr-FR" sz="4000" b="1" i="0" u="none" strike="noStrike" kern="1200" cap="none" spc="0" normalizeH="0" baseline="0" noProof="0" dirty="0">
                <a:ln>
                  <a:noFill/>
                </a:ln>
                <a:solidFill>
                  <a:srgbClr val="000000"/>
                </a:solidFill>
                <a:effectLst/>
                <a:uLnTx/>
                <a:uFillTx/>
                <a:latin typeface="Arial"/>
                <a:ea typeface="+mj-ea"/>
                <a:cs typeface="+mj-cs"/>
              </a:rPr>
            </a:br>
            <a:endParaRPr kumimoji="0" lang="fr-FR" sz="4000" b="1" i="0" u="none" strike="noStrike" kern="1200" cap="none" spc="0" normalizeH="0" baseline="0" noProof="0" dirty="0">
              <a:ln>
                <a:noFill/>
              </a:ln>
              <a:solidFill>
                <a:srgbClr val="21215A"/>
              </a:solidFill>
              <a:effectLst/>
              <a:uLnTx/>
              <a:uFillTx/>
              <a:latin typeface="Arial"/>
              <a:ea typeface="+mj-ea"/>
              <a:cs typeface="+mj-cs"/>
            </a:endParaRPr>
          </a:p>
          <a:p>
            <a:pPr marL="18626" marR="0" lvl="0" indent="0" defTabSz="1219170" rtl="0" eaLnBrk="1" fontAlgn="auto" latinLnBrk="0" hangingPunct="1">
              <a:lnSpc>
                <a:spcPct val="90000"/>
              </a:lnSpc>
              <a:spcBef>
                <a:spcPct val="0"/>
              </a:spcBef>
              <a:spcAft>
                <a:spcPts val="0"/>
              </a:spcAft>
              <a:buClrTx/>
              <a:buSzTx/>
              <a:buFontTx/>
              <a:buNone/>
              <a:tabLst/>
              <a:defRPr/>
            </a:pPr>
            <a:endParaRPr kumimoji="0" lang="fr-FR" sz="4000" b="0" i="0" u="none" strike="noStrike" kern="1200" cap="none" spc="0" normalizeH="0" baseline="0" noProof="0" dirty="0">
              <a:ln>
                <a:noFill/>
              </a:ln>
              <a:effectLst/>
              <a:uLnTx/>
              <a:uFillTx/>
              <a:latin typeface="+mn-lt"/>
              <a:ea typeface="+mj-ea"/>
              <a:cs typeface="+mj-cs"/>
            </a:endParaRPr>
          </a:p>
          <a:p>
            <a:pPr marL="342900" lvl="0" indent="-342900">
              <a:lnSpc>
                <a:spcPct val="105000"/>
              </a:lnSpc>
              <a:buFont typeface="Wingdings" panose="05000000000000000000" pitchFamily="2" charset="2"/>
              <a:buChar char=""/>
              <a:tabLst>
                <a:tab pos="457200" algn="l"/>
              </a:tabLst>
            </a:pPr>
            <a:r>
              <a:rPr lang="fr-FR" sz="3600" b="0" dirty="0">
                <a:effectLst/>
                <a:latin typeface="+mn-lt"/>
                <a:ea typeface="Times New Roman" panose="02020603050405020304" pitchFamily="18" charset="0"/>
              </a:rPr>
              <a:t>Entrée en parcours : Action </a:t>
            </a:r>
            <a:r>
              <a:rPr lang="fr-FR" sz="3600" b="0" spc="-25" dirty="0">
                <a:effectLst/>
                <a:latin typeface="+mn-lt"/>
                <a:ea typeface="Times New Roman" panose="02020603050405020304" pitchFamily="18" charset="0"/>
              </a:rPr>
              <a:t>«  </a:t>
            </a:r>
            <a:r>
              <a:rPr lang="fr-FR" sz="3600" b="0" dirty="0">
                <a:effectLst/>
                <a:latin typeface="+mn-lt"/>
                <a:ea typeface="Times New Roman" panose="02020603050405020304" pitchFamily="18" charset="0"/>
              </a:rPr>
              <a:t>Trois semaines tremplin vers l’activité » déclenchée immédiatement après le 1</a:t>
            </a:r>
            <a:r>
              <a:rPr lang="fr-FR" sz="3600" b="0" baseline="30000" dirty="0">
                <a:effectLst/>
                <a:latin typeface="+mn-lt"/>
                <a:ea typeface="Times New Roman" panose="02020603050405020304" pitchFamily="18" charset="0"/>
              </a:rPr>
              <a:t>er</a:t>
            </a:r>
            <a:r>
              <a:rPr lang="fr-FR" sz="3600" b="0" dirty="0">
                <a:effectLst/>
                <a:latin typeface="+mn-lt"/>
                <a:ea typeface="Times New Roman" panose="02020603050405020304" pitchFamily="18" charset="0"/>
              </a:rPr>
              <a:t> RDV diagnostic, Somme.</a:t>
            </a:r>
          </a:p>
          <a:p>
            <a:pPr marL="0" lvl="0">
              <a:lnSpc>
                <a:spcPct val="105000"/>
              </a:lnSpc>
              <a:tabLst>
                <a:tab pos="457200" algn="l"/>
              </a:tabLst>
            </a:pPr>
            <a:endParaRPr lang="fr-FR" sz="3600" b="0" dirty="0">
              <a:effectLst/>
              <a:latin typeface="+mn-lt"/>
              <a:ea typeface="Calibri" panose="020F0502020204030204" pitchFamily="34" charset="0"/>
            </a:endParaRPr>
          </a:p>
          <a:p>
            <a:pPr marL="342900" lvl="0" indent="-342900">
              <a:lnSpc>
                <a:spcPct val="105000"/>
              </a:lnSpc>
              <a:buFont typeface="Wingdings" panose="05000000000000000000" pitchFamily="2" charset="2"/>
              <a:buChar char=""/>
              <a:tabLst>
                <a:tab pos="457200" algn="l"/>
              </a:tabLst>
            </a:pPr>
            <a:r>
              <a:rPr lang="fr-FR" sz="3600" b="0" dirty="0">
                <a:effectLst/>
                <a:latin typeface="+mn-lt"/>
                <a:ea typeface="Times New Roman" panose="02020603050405020304" pitchFamily="18" charset="0"/>
              </a:rPr>
              <a:t>Accompagnement : Action Insertion Santé, Ille et Villaine.</a:t>
            </a:r>
          </a:p>
          <a:p>
            <a:pPr marL="0" lvl="0">
              <a:lnSpc>
                <a:spcPct val="105000"/>
              </a:lnSpc>
              <a:tabLst>
                <a:tab pos="457200" algn="l"/>
              </a:tabLst>
            </a:pPr>
            <a:endParaRPr lang="fr-FR" sz="3600" b="0" dirty="0">
              <a:effectLst/>
              <a:latin typeface="+mn-lt"/>
              <a:ea typeface="Calibri" panose="020F0502020204030204" pitchFamily="34" charset="0"/>
            </a:endParaRPr>
          </a:p>
          <a:p>
            <a:pPr marL="342900" lvl="0" indent="-342900">
              <a:lnSpc>
                <a:spcPct val="105000"/>
              </a:lnSpc>
              <a:buFont typeface="Wingdings" panose="05000000000000000000" pitchFamily="2" charset="2"/>
              <a:buChar char=""/>
              <a:tabLst>
                <a:tab pos="457200" algn="l"/>
              </a:tabLst>
            </a:pPr>
            <a:r>
              <a:rPr lang="fr-FR" sz="3600" b="0" dirty="0">
                <a:effectLst/>
                <a:latin typeface="+mn-lt"/>
                <a:ea typeface="Times New Roman" panose="02020603050405020304" pitchFamily="18" charset="0"/>
              </a:rPr>
              <a:t>Entreprise : Activation conjointe FT – CD de l’ensemble des outils concourant à la mobilisation des entreprises, dont l’immersion </a:t>
            </a:r>
            <a:r>
              <a:rPr lang="fr-FR" sz="3600" b="0" dirty="0">
                <a:latin typeface="+mn-lt"/>
                <a:ea typeface="Times New Roman" panose="02020603050405020304" pitchFamily="18" charset="0"/>
              </a:rPr>
              <a:t>p</a:t>
            </a:r>
            <a:r>
              <a:rPr lang="fr-FR" sz="3600" b="0" dirty="0">
                <a:effectLst/>
                <a:latin typeface="+mn-lt"/>
                <a:ea typeface="Times New Roman" panose="02020603050405020304" pitchFamily="18" charset="0"/>
              </a:rPr>
              <a:t>rofessionnelles, Bouches du Rhône.</a:t>
            </a:r>
          </a:p>
          <a:p>
            <a:pPr marL="0" lvl="0">
              <a:lnSpc>
                <a:spcPct val="105000"/>
              </a:lnSpc>
              <a:tabLst>
                <a:tab pos="457200" algn="l"/>
              </a:tabLst>
            </a:pPr>
            <a:endParaRPr lang="fr-FR" sz="3600" b="0" dirty="0">
              <a:effectLst/>
              <a:latin typeface="+mn-lt"/>
              <a:ea typeface="Calibri" panose="020F0502020204030204" pitchFamily="34" charset="0"/>
            </a:endParaRPr>
          </a:p>
          <a:p>
            <a:pPr marL="342900" lvl="0" indent="-342900">
              <a:lnSpc>
                <a:spcPct val="105000"/>
              </a:lnSpc>
              <a:buFont typeface="Wingdings" panose="05000000000000000000" pitchFamily="2" charset="2"/>
              <a:buChar char=""/>
              <a:tabLst>
                <a:tab pos="457200" algn="l"/>
              </a:tabLst>
            </a:pPr>
            <a:r>
              <a:rPr lang="fr-FR" sz="3600" b="0" dirty="0">
                <a:effectLst/>
                <a:latin typeface="+mn-lt"/>
                <a:ea typeface="Times New Roman" panose="02020603050405020304" pitchFamily="18" charset="0"/>
              </a:rPr>
              <a:t>Gouvernance : préfiguration des comités départementaux et locaux sous l’égide du préfet et du Président de département, Côte d’Or.</a:t>
            </a:r>
            <a:endParaRPr lang="fr-FR" sz="3600" b="0" dirty="0">
              <a:effectLst/>
              <a:latin typeface="+mn-lt"/>
              <a:ea typeface="Calibri" panose="020F0502020204030204" pitchFamily="34" charset="0"/>
            </a:endParaRPr>
          </a:p>
          <a:p>
            <a:pPr marL="18626" marR="0" lvl="0" indent="0" algn="l" defTabSz="1219170" rtl="0" eaLnBrk="1" fontAlgn="auto" latinLnBrk="0" hangingPunct="1">
              <a:lnSpc>
                <a:spcPct val="120000"/>
              </a:lnSpc>
              <a:spcBef>
                <a:spcPct val="0"/>
              </a:spcBef>
              <a:spcAft>
                <a:spcPts val="0"/>
              </a:spcAft>
              <a:buClrTx/>
              <a:buSzTx/>
              <a:buFontTx/>
              <a:buNone/>
              <a:tabLst/>
              <a:defRPr/>
            </a:pPr>
            <a:endParaRPr kumimoji="0" lang="fr-FR" sz="3600" b="0" i="0" u="none" strike="noStrike" kern="1200" cap="none" spc="0" normalizeH="0" baseline="0" noProof="0" dirty="0">
              <a:ln>
                <a:noFill/>
              </a:ln>
              <a:effectLst/>
              <a:uLnTx/>
              <a:uFillTx/>
              <a:latin typeface="+mn-lt"/>
              <a:ea typeface="+mj-ea"/>
              <a:cs typeface="+mj-cs"/>
            </a:endParaRPr>
          </a:p>
          <a:p>
            <a:pPr marL="18626" marR="0" lvl="0" indent="0" algn="l" defTabSz="1219170" rtl="0" eaLnBrk="1" fontAlgn="auto" latinLnBrk="0" hangingPunct="1">
              <a:lnSpc>
                <a:spcPct val="120000"/>
              </a:lnSpc>
              <a:spcBef>
                <a:spcPct val="0"/>
              </a:spcBef>
              <a:spcAft>
                <a:spcPts val="0"/>
              </a:spcAft>
              <a:buClrTx/>
              <a:buSzTx/>
              <a:buFontTx/>
              <a:buNone/>
              <a:tabLst/>
              <a:defRPr/>
            </a:pPr>
            <a:endParaRPr kumimoji="0" lang="fr-FR" sz="3600" b="1" i="0" u="none" strike="noStrike" kern="1200" cap="none" spc="0" normalizeH="0" baseline="0" noProof="0" dirty="0">
              <a:ln>
                <a:noFill/>
              </a:ln>
              <a:solidFill>
                <a:srgbClr val="21215A"/>
              </a:solidFill>
              <a:effectLst/>
              <a:uLnTx/>
              <a:uFillTx/>
              <a:latin typeface="Arial"/>
              <a:ea typeface="+mj-ea"/>
              <a:cs typeface="+mj-cs"/>
            </a:endParaRPr>
          </a:p>
          <a:p>
            <a:pPr marL="18626" marR="0" lvl="0" indent="0" algn="l" defTabSz="1219170" rtl="0" eaLnBrk="1" fontAlgn="auto" latinLnBrk="0" hangingPunct="1">
              <a:lnSpc>
                <a:spcPct val="90000"/>
              </a:lnSpc>
              <a:spcBef>
                <a:spcPct val="0"/>
              </a:spcBef>
              <a:spcAft>
                <a:spcPts val="0"/>
              </a:spcAft>
              <a:buClrTx/>
              <a:buSzTx/>
              <a:buFontTx/>
              <a:buNone/>
              <a:tabLst/>
              <a:defRPr/>
            </a:pPr>
            <a:endParaRPr kumimoji="0" lang="fr-FR" sz="4000" b="1" i="0" u="none" strike="noStrike" kern="1200" cap="none" spc="0" normalizeH="0" baseline="0" noProof="0" dirty="0">
              <a:ln>
                <a:noFill/>
              </a:ln>
              <a:solidFill>
                <a:srgbClr val="21215A"/>
              </a:solidFill>
              <a:effectLst/>
              <a:uLnTx/>
              <a:uFillTx/>
              <a:latin typeface="Arial"/>
              <a:ea typeface="+mj-ea"/>
              <a:cs typeface="Arial"/>
            </a:endParaRPr>
          </a:p>
          <a:p>
            <a:pPr marL="18626" marR="0" lvl="0" indent="0" algn="l" defTabSz="1219170" rtl="0" eaLnBrk="1" fontAlgn="auto" latinLnBrk="0" hangingPunct="1">
              <a:lnSpc>
                <a:spcPct val="90000"/>
              </a:lnSpc>
              <a:spcBef>
                <a:spcPct val="0"/>
              </a:spcBef>
              <a:spcAft>
                <a:spcPts val="0"/>
              </a:spcAft>
              <a:buClrTx/>
              <a:buSzTx/>
              <a:buFontTx/>
              <a:buNone/>
              <a:tabLst/>
              <a:defRPr/>
            </a:pPr>
            <a:endParaRPr kumimoji="0" lang="fr-FR" sz="4000" b="1" i="0" u="none" strike="noStrike" kern="1200" cap="none" spc="0" normalizeH="0" baseline="0" noProof="0" dirty="0">
              <a:ln>
                <a:noFill/>
              </a:ln>
              <a:solidFill>
                <a:srgbClr val="21215A"/>
              </a:solidFill>
              <a:effectLst/>
              <a:uLnTx/>
              <a:uFillTx/>
              <a:latin typeface="Arial"/>
              <a:ea typeface="+mj-ea"/>
              <a:cs typeface="Arial"/>
            </a:endParaRPr>
          </a:p>
          <a:p>
            <a:pPr marL="18626" marR="0" lvl="0" indent="0" algn="l" defTabSz="1219170" rtl="0" eaLnBrk="1" fontAlgn="auto" latinLnBrk="0" hangingPunct="1">
              <a:lnSpc>
                <a:spcPct val="90000"/>
              </a:lnSpc>
              <a:spcBef>
                <a:spcPct val="0"/>
              </a:spcBef>
              <a:spcAft>
                <a:spcPts val="0"/>
              </a:spcAft>
              <a:buClrTx/>
              <a:buSzTx/>
              <a:buFontTx/>
              <a:buNone/>
              <a:tabLst/>
              <a:defRPr/>
            </a:pPr>
            <a:endParaRPr kumimoji="0" lang="fr-FR" sz="4000" b="1" i="0" u="none" strike="noStrike" kern="1200" cap="none" spc="0" normalizeH="0" baseline="0" noProof="0" dirty="0">
              <a:ln>
                <a:noFill/>
              </a:ln>
              <a:solidFill>
                <a:srgbClr val="21215A"/>
              </a:solidFill>
              <a:effectLst/>
              <a:uLnTx/>
              <a:uFillTx/>
              <a:latin typeface="Arial"/>
              <a:ea typeface="+mj-ea"/>
              <a:cs typeface="Arial"/>
            </a:endParaRPr>
          </a:p>
          <a:p>
            <a:pPr marL="18626" marR="0" lvl="0" indent="0" algn="l" defTabSz="1219170" rtl="0" eaLnBrk="1" fontAlgn="auto" latinLnBrk="0" hangingPunct="1">
              <a:lnSpc>
                <a:spcPct val="90000"/>
              </a:lnSpc>
              <a:spcBef>
                <a:spcPct val="0"/>
              </a:spcBef>
              <a:spcAft>
                <a:spcPts val="0"/>
              </a:spcAft>
              <a:buClrTx/>
              <a:buSzTx/>
              <a:buFontTx/>
              <a:buNone/>
              <a:tabLst/>
              <a:defRPr/>
            </a:pPr>
            <a:endParaRPr kumimoji="0" lang="fr-FR" sz="2933" b="1" i="0" u="none" strike="noStrike" kern="1200" cap="none" spc="0" normalizeH="0" baseline="0" noProof="0" dirty="0">
              <a:ln>
                <a:noFill/>
              </a:ln>
              <a:solidFill>
                <a:srgbClr val="21215A"/>
              </a:solidFill>
              <a:effectLst/>
              <a:uLnTx/>
              <a:uFillTx/>
              <a:latin typeface="Arial"/>
              <a:ea typeface="+mj-ea"/>
              <a:cs typeface="Arial"/>
            </a:endParaRPr>
          </a:p>
        </p:txBody>
      </p:sp>
      <p:sp>
        <p:nvSpPr>
          <p:cNvPr id="6" name="Titre 6">
            <a:extLst>
              <a:ext uri="{FF2B5EF4-FFF2-40B4-BE49-F238E27FC236}">
                <a16:creationId xmlns:a16="http://schemas.microsoft.com/office/drawing/2014/main" id="{81554616-B035-4334-38C2-FB0D9DFEB8B0}"/>
              </a:ext>
            </a:extLst>
          </p:cNvPr>
          <p:cNvSpPr txBox="1">
            <a:spLocks/>
          </p:cNvSpPr>
          <p:nvPr/>
        </p:nvSpPr>
        <p:spPr>
          <a:xfrm>
            <a:off x="399027" y="4936572"/>
            <a:ext cx="11233151" cy="1651101"/>
          </a:xfrm>
          <a:prstGeom prst="rect">
            <a:avLst/>
          </a:prstGeom>
        </p:spPr>
        <p:txBody>
          <a:bodyPr vert="horz" lIns="121920" tIns="60960" rIns="121920" bIns="60960" rtlCol="0" anchor="ct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marL="19050" marR="0" lvl="0" indent="0" algn="l" defTabSz="121917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a:ln>
                <a:noFill/>
              </a:ln>
              <a:solidFill>
                <a:srgbClr val="21215A"/>
              </a:solidFill>
              <a:effectLst/>
              <a:uLnTx/>
              <a:uFillTx/>
              <a:latin typeface="Arial"/>
              <a:ea typeface="+mj-ea"/>
              <a:cs typeface="+mj-cs"/>
            </a:endParaRPr>
          </a:p>
          <a:p>
            <a:pPr marL="19050" marR="0" lvl="0" indent="0" algn="l" defTabSz="121917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a:ln>
                <a:noFill/>
              </a:ln>
              <a:solidFill>
                <a:srgbClr val="21215A"/>
              </a:solidFill>
              <a:effectLst/>
              <a:uLnTx/>
              <a:uFillTx/>
              <a:latin typeface="Arial"/>
              <a:ea typeface="+mj-ea"/>
              <a:cs typeface="+mj-cs"/>
            </a:endParaRPr>
          </a:p>
        </p:txBody>
      </p:sp>
      <p:sp>
        <p:nvSpPr>
          <p:cNvPr id="4" name="Espace réservé de la date 1">
            <a:extLst>
              <a:ext uri="{FF2B5EF4-FFF2-40B4-BE49-F238E27FC236}">
                <a16:creationId xmlns:a16="http://schemas.microsoft.com/office/drawing/2014/main" id="{FDCB0659-1D31-EC4E-733B-9EF22C5C170A}"/>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Arial"/>
                <a:ea typeface="+mn-ea"/>
                <a:cs typeface="+mn-cs"/>
              </a:rPr>
              <a:t>Rencontre ministre – PCD 18 Mars 2024</a:t>
            </a:r>
          </a:p>
        </p:txBody>
      </p:sp>
    </p:spTree>
    <p:extLst>
      <p:ext uri="{BB962C8B-B14F-4D97-AF65-F5344CB8AC3E}">
        <p14:creationId xmlns:p14="http://schemas.microsoft.com/office/powerpoint/2010/main" val="255395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sz="half" idx="1"/>
          </p:nvPr>
        </p:nvSpPr>
        <p:spPr>
          <a:xfrm>
            <a:off x="378045" y="1279874"/>
            <a:ext cx="11452709" cy="4922073"/>
          </a:xfrm>
        </p:spPr>
        <p:txBody>
          <a:bodyPr>
            <a:normAutofit/>
          </a:bodyPr>
          <a:lstStyle/>
          <a:p>
            <a:pPr marL="0" indent="0">
              <a:buNone/>
            </a:pPr>
            <a:r>
              <a:rPr lang="fr-FR" sz="1867" dirty="0">
                <a:latin typeface="Arial" panose="020B0604020202020204" pitchFamily="34" charset="0"/>
                <a:cs typeface="Arial" panose="020B0604020202020204" pitchFamily="34" charset="0"/>
              </a:rPr>
              <a:t>6 départements présentent un taux d’accès à l’emploi supérieur à 50% (et un volume significatif d’entrées en parcours de mars à juin 2024 : &gt;100) :</a:t>
            </a:r>
          </a:p>
          <a:p>
            <a:pPr marL="0" indent="0">
              <a:buNone/>
            </a:pPr>
            <a:r>
              <a:rPr lang="fr-FR" sz="1867" dirty="0">
                <a:latin typeface="Arial" panose="020B0604020202020204" pitchFamily="34" charset="0"/>
                <a:cs typeface="Arial" panose="020B0604020202020204" pitchFamily="34" charset="0"/>
              </a:rPr>
              <a:t>	Bouches-du-Rhône; Côte-d'Or; Creuse ; Ille-et-Vilaine; Loiret; Somme</a:t>
            </a:r>
          </a:p>
          <a:p>
            <a:pPr marL="0" indent="0">
              <a:buNone/>
            </a:pPr>
            <a:endParaRPr lang="fr-FR" sz="1867" dirty="0">
              <a:latin typeface="Arial" panose="020B0604020202020204" pitchFamily="34" charset="0"/>
              <a:cs typeface="Arial" panose="020B0604020202020204" pitchFamily="34" charset="0"/>
            </a:endParaRPr>
          </a:p>
          <a:p>
            <a:pPr marL="0" indent="0">
              <a:buNone/>
            </a:pPr>
            <a:r>
              <a:rPr lang="fr-FR" sz="1867" dirty="0">
                <a:latin typeface="Arial" panose="020B0604020202020204" pitchFamily="34" charset="0"/>
                <a:cs typeface="Arial" panose="020B0604020202020204" pitchFamily="34" charset="0"/>
              </a:rPr>
              <a:t>Ce haut niveau d’accès à l’emploi est obtenu :</a:t>
            </a:r>
          </a:p>
          <a:p>
            <a:r>
              <a:rPr lang="fr-FR" sz="1867" dirty="0">
                <a:latin typeface="Arial" panose="020B0604020202020204" pitchFamily="34" charset="0"/>
                <a:cs typeface="Arial" panose="020B0604020202020204" pitchFamily="34" charset="0"/>
              </a:rPr>
              <a:t>Alors que les bRSA présentent des difficultés significatives (niveaux de qualification inférieur à la moyenne des 18 : CD 21, 45 et 80*),</a:t>
            </a:r>
          </a:p>
          <a:p>
            <a:r>
              <a:rPr lang="fr-FR" sz="1867" dirty="0">
                <a:latin typeface="Arial" panose="020B0604020202020204" pitchFamily="34" charset="0"/>
                <a:cs typeface="Arial" panose="020B0604020202020204" pitchFamily="34" charset="0"/>
              </a:rPr>
              <a:t>Et/ ou que leurs territoires sont moins dynamiques que la moyenne en termes d’accès à l’emploi (CD 23, 45, 80*),</a:t>
            </a:r>
          </a:p>
          <a:p>
            <a:r>
              <a:rPr lang="fr-FR" sz="1867" dirty="0">
                <a:latin typeface="Arial" panose="020B0604020202020204" pitchFamily="34" charset="0"/>
                <a:cs typeface="Arial" panose="020B0604020202020204" pitchFamily="34" charset="0"/>
              </a:rPr>
              <a:t>Tout en maintenant un niveau d’accès à l’emploi durable supérieur à la moyenne (13, 23, 35, 45, 80*)</a:t>
            </a:r>
          </a:p>
          <a:p>
            <a:pPr marL="0" indent="0">
              <a:buNone/>
            </a:pPr>
            <a:endParaRPr lang="fr-FR" sz="1867" dirty="0">
              <a:latin typeface="Arial" panose="020B0604020202020204" pitchFamily="34" charset="0"/>
              <a:cs typeface="Arial" panose="020B0604020202020204" pitchFamily="34" charset="0"/>
            </a:endParaRPr>
          </a:p>
          <a:p>
            <a:pPr marL="0" indent="0">
              <a:buNone/>
            </a:pPr>
            <a:r>
              <a:rPr lang="fr-FR" sz="1867" dirty="0">
                <a:latin typeface="Arial" panose="020B0604020202020204" pitchFamily="34" charset="0"/>
                <a:cs typeface="Arial" panose="020B0604020202020204" pitchFamily="34" charset="0"/>
                <a:sym typeface="Wingdings" panose="05000000000000000000" pitchFamily="2" charset="2"/>
              </a:rPr>
              <a:t>Une caractéristique commune à ces territoires est d’avoir activé de façon précoce la </a:t>
            </a:r>
            <a:r>
              <a:rPr lang="fr-FR" sz="1867" b="1" u="sng" dirty="0">
                <a:latin typeface="Arial" panose="020B0604020202020204" pitchFamily="34" charset="0"/>
                <a:cs typeface="Arial" panose="020B0604020202020204" pitchFamily="34" charset="0"/>
                <a:sym typeface="Wingdings" panose="05000000000000000000" pitchFamily="2" charset="2"/>
              </a:rPr>
              <a:t>mobilisation des entreprises</a:t>
            </a:r>
            <a:r>
              <a:rPr lang="fr-FR" sz="1867" dirty="0">
                <a:latin typeface="Arial" panose="020B0604020202020204" pitchFamily="34" charset="0"/>
                <a:cs typeface="Arial" panose="020B0604020202020204" pitchFamily="34" charset="0"/>
                <a:sym typeface="Wingdings" panose="05000000000000000000" pitchFamily="2" charset="2"/>
              </a:rPr>
              <a:t> : conseillers dédiés à la relation entreprise, promotion des immersions professionnelles et découverte des métiers, implication des ML et CE, mobilisation des clubs Les Entreprises S’engagent – LES, plan d’actions spécifique PME, mobilisation des représentants économiques du territoire (consulaires, fédérations professionnelles…), etc.</a:t>
            </a:r>
          </a:p>
          <a:p>
            <a:pPr marL="0" indent="0">
              <a:buNone/>
            </a:pPr>
            <a:endParaRPr lang="fr-FR" sz="1867"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fr-FR" sz="1867"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fr-FR" sz="1600" dirty="0">
                <a:latin typeface="Arial" panose="020B0604020202020204" pitchFamily="34" charset="0"/>
                <a:cs typeface="Arial" panose="020B0604020202020204" pitchFamily="34" charset="0"/>
                <a:sym typeface="Wingdings" panose="05000000000000000000" pitchFamily="2" charset="2"/>
              </a:rPr>
              <a:t>*Ces caractéristiques se rapportent au bassin considéré (et non à l’ensemble du département)</a:t>
            </a:r>
            <a:endParaRPr lang="fr-FR" sz="1600" dirty="0">
              <a:latin typeface="Arial" panose="020B0604020202020204" pitchFamily="34" charset="0"/>
              <a:cs typeface="Arial" panose="020B0604020202020204" pitchFamily="34" charset="0"/>
            </a:endParaRPr>
          </a:p>
        </p:txBody>
      </p:sp>
      <p:sp>
        <p:nvSpPr>
          <p:cNvPr id="4" name="Espace réservé du texte 5">
            <a:extLst>
              <a:ext uri="{FF2B5EF4-FFF2-40B4-BE49-F238E27FC236}">
                <a16:creationId xmlns:a16="http://schemas.microsoft.com/office/drawing/2014/main" id="{E5A52742-9472-59A1-3E1E-47F669289F80}"/>
              </a:ext>
            </a:extLst>
          </p:cNvPr>
          <p:cNvSpPr>
            <a:spLocks noGrp="1"/>
          </p:cNvSpPr>
          <p:nvPr>
            <p:ph type="body" sz="quarter" idx="16"/>
          </p:nvPr>
        </p:nvSpPr>
        <p:spPr>
          <a:xfrm>
            <a:off x="278400" y="328507"/>
            <a:ext cx="11652001" cy="584274"/>
          </a:xfrm>
        </p:spPr>
        <p:txBody>
          <a:bodyPr>
            <a:normAutofit/>
          </a:bodyPr>
          <a:lstStyle/>
          <a:p>
            <a:r>
              <a:rPr lang="fr-FR" sz="1333" b="1" dirty="0"/>
              <a:t>Focus sur le taux de retour a l’Emploi au 18/03/2024</a:t>
            </a:r>
            <a:endParaRPr lang="fr-FR" sz="1200" b="1" dirty="0"/>
          </a:p>
        </p:txBody>
      </p:sp>
    </p:spTree>
    <p:extLst>
      <p:ext uri="{BB962C8B-B14F-4D97-AF65-F5344CB8AC3E}">
        <p14:creationId xmlns:p14="http://schemas.microsoft.com/office/powerpoint/2010/main" val="164435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5A52742-9472-59A1-3E1E-47F669289F80}"/>
              </a:ext>
            </a:extLst>
          </p:cNvPr>
          <p:cNvSpPr>
            <a:spLocks noGrp="1"/>
          </p:cNvSpPr>
          <p:nvPr>
            <p:ph type="body" sz="quarter" idx="16"/>
          </p:nvPr>
        </p:nvSpPr>
        <p:spPr>
          <a:xfrm>
            <a:off x="278400" y="328507"/>
            <a:ext cx="11652001" cy="584274"/>
          </a:xfrm>
        </p:spPr>
        <p:txBody>
          <a:bodyPr>
            <a:normAutofit/>
          </a:bodyPr>
          <a:lstStyle/>
          <a:p>
            <a:r>
              <a:rPr lang="fr-FR" sz="1333" b="1" dirty="0"/>
              <a:t>Retour d'expérience des bouches – du - Rhône</a:t>
            </a:r>
            <a:endParaRPr lang="fr-FR" sz="1200" b="1" dirty="0"/>
          </a:p>
        </p:txBody>
      </p:sp>
      <p:sp>
        <p:nvSpPr>
          <p:cNvPr id="6" name="Rectangle : coins arrondis 5">
            <a:extLst>
              <a:ext uri="{FF2B5EF4-FFF2-40B4-BE49-F238E27FC236}">
                <a16:creationId xmlns:a16="http://schemas.microsoft.com/office/drawing/2014/main" id="{6198AEEB-E3A4-3AFD-31D0-BD6470535830}"/>
              </a:ext>
            </a:extLst>
          </p:cNvPr>
          <p:cNvSpPr/>
          <p:nvPr/>
        </p:nvSpPr>
        <p:spPr>
          <a:xfrm>
            <a:off x="1878008" y="1276046"/>
            <a:ext cx="8589825" cy="5253447"/>
          </a:xfrm>
          <a:prstGeom prst="roundRect">
            <a:avLst>
              <a:gd name="adj" fmla="val 6173"/>
            </a:avLst>
          </a:prstGeom>
          <a:noFill/>
          <a:ln w="25400" cap="flat" cmpd="sng" algn="ctr">
            <a:solidFill>
              <a:srgbClr val="000091"/>
            </a:solidFill>
            <a:prstDash val="solid"/>
          </a:ln>
          <a:effectLst/>
        </p:spPr>
        <p:txBody>
          <a:bodyPr tIns="14400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 Définition des cibles sectorielles de prospection coordonnée dans le cadre de « Marseille en grand » : Hôtellerie Restauration Tourisme - HRT, Services à la Personne - SAP, BTP, Commerce et établissements de proximité...</a:t>
            </a:r>
            <a:endParaRPr kumimoji="0" lang="fr-FR" sz="16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 Prospections conjointes en fonction de la typologie des bRSA suivis effectivement en portefeuille « Accompagnement rénové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Validation du plan avec le CD13 le 23 novembre et démarrage de la prospection coordonnée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*Evènement régional réunissant 300 entreprises, avec LES, sur les méthodes de recrutements inclusives, en décembre.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1/ Sur 106 établissements ciblés sur le secteur Commerce et établissements de proximité, puis HRT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sng"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101 entreprises visitées en 3 mois</a:t>
            </a: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a:t>
            </a:r>
            <a:r>
              <a:rPr kumimoji="0" lang="fr-FR" sz="1600" b="0" i="0" u="sng"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a:t>
            </a: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décembre à mars 2024),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sym typeface="Wingdings" panose="05000000000000000000" pitchFamily="2" charset="2"/>
              </a:rPr>
              <a:t></a:t>
            </a: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35 offres en cours pour </a:t>
            </a:r>
            <a:r>
              <a:rPr kumimoji="0" lang="fr-FR" sz="1600" b="1"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41 postes</a:t>
            </a: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(Données DUNE- 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sym typeface="Wingdings" panose="05000000000000000000" pitchFamily="2" charset="2"/>
              </a:rPr>
              <a:t></a:t>
            </a:r>
            <a:r>
              <a:rPr kumimoji="0" lang="fr-FR" sz="1600" b="0" i="0" u="none" strike="noStrike" kern="0" cap="none" spc="0"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rPr>
              <a:t> 29 entreprises volontaires pour accueillir des BRSA en PMSMP</a:t>
            </a:r>
            <a:endParaRPr kumimoji="0" lang="fr-FR" sz="16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2/ Deuxième plan d’actions en cours sur 104 établissements dans les SAP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Nouvel événement régional prévu le 22 mars 2024.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400" b="0" i="0" u="none" strike="noStrike" kern="0" cap="none" spc="-27" normalizeH="0" baseline="0" noProof="0" dirty="0">
              <a:ln>
                <a:noFill/>
              </a:ln>
              <a:solidFill>
                <a:srgbClr val="000000"/>
              </a:solidFill>
              <a:effectLst/>
              <a:uLnTx/>
              <a:uFillTx/>
              <a:latin typeface="Aria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76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81899" y="347161"/>
            <a:ext cx="952558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1D3D91"/>
                </a:solidFill>
                <a:effectLst/>
                <a:uLnTx/>
                <a:uFillTx/>
                <a:latin typeface="Arial"/>
                <a:ea typeface="+mn-ea"/>
                <a:cs typeface="+mn-cs"/>
              </a:rPr>
              <a:t>Quelques bonnes pratiques à partager (</a:t>
            </a:r>
            <a:r>
              <a:rPr kumimoji="0" lang="fr-FR" sz="2200" b="1" i="1" u="none" strike="noStrike" kern="1200" cap="none" spc="0" normalizeH="0" baseline="0" noProof="0" dirty="0">
                <a:ln>
                  <a:noFill/>
                </a:ln>
                <a:solidFill>
                  <a:srgbClr val="1D3D91"/>
                </a:solidFill>
                <a:effectLst/>
                <a:uLnTx/>
                <a:uFillTx/>
                <a:latin typeface="Arial"/>
                <a:ea typeface="+mn-ea"/>
                <a:cs typeface="+mn-cs"/>
              </a:rPr>
              <a:t>illustratif non-exhaustif</a:t>
            </a:r>
            <a:r>
              <a:rPr kumimoji="0" lang="fr-FR" sz="2200" b="1" i="0" u="none" strike="noStrike" kern="1200" cap="none" spc="0" normalizeH="0" baseline="0" noProof="0" dirty="0">
                <a:ln>
                  <a:noFill/>
                </a:ln>
                <a:solidFill>
                  <a:srgbClr val="1D3D91"/>
                </a:solidFill>
                <a:effectLst/>
                <a:uLnTx/>
                <a:uFillTx/>
                <a:latin typeface="Arial"/>
                <a:ea typeface="+mn-ea"/>
                <a:cs typeface="+mn-cs"/>
              </a:rPr>
              <a:t>) </a:t>
            </a:r>
            <a:r>
              <a:rPr kumimoji="0" lang="fr-FR" sz="2200" b="1" i="0" u="none" strike="noStrike" kern="1200" cap="none" spc="0" normalizeH="0" baseline="0" noProof="0" dirty="0">
                <a:ln>
                  <a:noFill/>
                </a:ln>
                <a:solidFill>
                  <a:srgbClr val="FFC000"/>
                </a:solidFill>
                <a:effectLst/>
                <a:uLnTx/>
                <a:uFillTx/>
                <a:latin typeface="Arial"/>
                <a:ea typeface="+mn-ea"/>
                <a:cs typeface="+mn-cs"/>
              </a:rPr>
              <a:t>1/3</a:t>
            </a:r>
          </a:p>
        </p:txBody>
      </p:sp>
      <p:sp>
        <p:nvSpPr>
          <p:cNvPr id="5" name="Rectangle : coins arrondis 4">
            <a:extLst>
              <a:ext uri="{FF2B5EF4-FFF2-40B4-BE49-F238E27FC236}">
                <a16:creationId xmlns:a16="http://schemas.microsoft.com/office/drawing/2014/main" id="{FA6E3B9D-869B-369C-1C5F-001A4F86DDC9}"/>
              </a:ext>
            </a:extLst>
          </p:cNvPr>
          <p:cNvSpPr/>
          <p:nvPr/>
        </p:nvSpPr>
        <p:spPr>
          <a:xfrm>
            <a:off x="452616" y="1664194"/>
            <a:ext cx="3178479" cy="4711554"/>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Un accueil au plus près des usagers dans des maisons France service, des Tiers lieux, des mairies, des UTAS,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Creuse, Yonne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Un co-diagnostic en flux et en stock, pour favoriser les doubles regards, dans 16 territoires</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Un pré diagnostic rapide réalisé via une plateforme CD</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Loiret, Somme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Action «  </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Trois </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semaines tremplin vers l’activité » déclenchée immédiatement après le 1</a:t>
            </a:r>
            <a:r>
              <a:rPr kumimoji="0" lang="fr-FR" sz="1200" i="0" u="none" strike="noStrike" kern="50" cap="none" spc="0" normalizeH="0" baseline="3000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er</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RDV diagnostic,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Somme.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Intégration d’un atelier Confiance en soi – Valoriser son image professionnelle dans le parcours type proposé aux ARSA de longue durée en suite de diagnostic – reprise de contact.,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Mayenne.</a:t>
            </a:r>
            <a:endParaRPr lang="fr-FR" sz="1200" b="1" kern="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100" b="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 coins arrondis 8">
            <a:extLst>
              <a:ext uri="{FF2B5EF4-FFF2-40B4-BE49-F238E27FC236}">
                <a16:creationId xmlns:a16="http://schemas.microsoft.com/office/drawing/2014/main" id="{0D1083DB-32A6-9F65-6FC9-01E4BF315562}"/>
              </a:ext>
            </a:extLst>
          </p:cNvPr>
          <p:cNvSpPr/>
          <p:nvPr/>
        </p:nvSpPr>
        <p:spPr>
          <a:xfrm>
            <a:off x="4239031" y="1603597"/>
            <a:ext cx="3436575" cy="5006430"/>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Structuration d’une offre insertion santé partagée, Ille et Vilaine,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Loiret</a:t>
            </a:r>
          </a:p>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Réduction de la durée des CER et instauration d’une « corde de rappel »,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Aisne, Creuse</a:t>
            </a:r>
          </a:p>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Référentiel d’activité et suivi effectif de parcours type 15h,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Côte d’Or, Creuse, Bouche du Rhône, Mayenne, Somme.</a:t>
            </a:r>
          </a:p>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 mise en place d’un agenda personnel d’activités aide à la compréhension du dispositif,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Mayenne</a:t>
            </a:r>
          </a:p>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Une offre tremplin pour l’insertion dans  les parcours sociaux,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Réunion</a:t>
            </a:r>
          </a:p>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Un outil numérique commun de suivi de parcours,(« dites-le nous une fois ») et permettant aux professionnels d’agir plus efficacement (MAP Partenaires),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Bouches du Rhône, Nord.</a:t>
            </a:r>
            <a:endParaRPr kumimoji="0" lang="fr-FR" sz="11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Des parcours 15h au design innovant (« Like » , « ID Rose ») prenant appui sur des ateliers</a:t>
            </a: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théâtre, art-thérapie,  vidéo et numérique pour travailler le développement et la valorisation de des compétences, et la construction d’un projet professionnel. </a:t>
            </a: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Eure</a:t>
            </a:r>
          </a:p>
          <a:p>
            <a:pPr marL="232822" marR="0" lvl="0" indent="-232822" algn="l"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1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1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 coins arrondis 9">
            <a:extLst>
              <a:ext uri="{FF2B5EF4-FFF2-40B4-BE49-F238E27FC236}">
                <a16:creationId xmlns:a16="http://schemas.microsoft.com/office/drawing/2014/main" id="{5E8CF8BE-8ED1-FAC8-0E21-3D4C194E3F40}"/>
              </a:ext>
            </a:extLst>
          </p:cNvPr>
          <p:cNvSpPr/>
          <p:nvPr/>
        </p:nvSpPr>
        <p:spPr>
          <a:xfrm>
            <a:off x="8119321" y="1674111"/>
            <a:ext cx="3436575" cy="4681357"/>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Une immersion professionnelle dès le 1</a:t>
            </a:r>
            <a:r>
              <a:rPr kumimoji="0" lang="fr-FR" sz="1200" i="0" u="none" strike="noStrike" kern="1200" cap="none" spc="-27"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er</a:t>
            </a: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mois du parcours</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Nord</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Construction avec les employeurs de parcours inclusif type, à l’échelle des bassins et sous l’égide LES : portes ouvertes – immersion – parrainage – formation.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Aveyron</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Parcours expérimental  vers l’emploi  en 4 étapes construit par CD et FT et mobilisant les acteurs du Réseau Pour l’Emploi : atelier d’aide au positionnement,  lever les contraintes personnelles et développer le savoir être, découverte et rencontre avec le marché du travail (avec promotion de profil par les CDE, mentorat, Immersion), Mise en relation avec des entreprises (Jobs </a:t>
            </a:r>
            <a:r>
              <a:rPr kumimoji="0" lang="fr-FR" sz="1200" i="0" u="none" strike="noStrike" kern="1200" cap="none" spc="-27"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dating</a:t>
            </a: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par CPME, FT, CCI et LES).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Yvelines </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Etude sur les offres d’emploi non pourvues ne nécessitant pas de qualification spécifique (avec Afpa). </a:t>
            </a:r>
            <a:r>
              <a:rPr kumimoji="0" lang="fr-FR" altLang="fr-FR" sz="12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Sensibilisation et immersion aux métiers du vivant proposé par le CD et le collectif Terre en Vue (agriculteurs, producteurs). </a:t>
            </a:r>
            <a:r>
              <a:rPr kumimoji="0" lang="fr-FR" altLang="fr-FR"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Eure. </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1219170" rtl="0" eaLnBrk="1" fontAlgn="auto" latinLnBrk="0" hangingPunct="1">
              <a:lnSpc>
                <a:spcPct val="107000"/>
              </a:lnSpc>
              <a:spcBef>
                <a:spcPts val="0"/>
              </a:spcBef>
              <a:spcAft>
                <a:spcPts val="0"/>
              </a:spcAft>
              <a:buClr>
                <a:srgbClr val="00B050"/>
              </a:buClr>
              <a:buSzTx/>
              <a:buFontTx/>
              <a:buNone/>
              <a:tabLst/>
              <a:defRPr/>
            </a:pPr>
            <a:r>
              <a:rPr kumimoji="0" lang="fr-FR" sz="1200" i="1"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*LES : Les entreprises s’engagent</a:t>
            </a:r>
          </a:p>
          <a:p>
            <a:pPr marL="0" marR="0" lvl="0" indent="0" algn="just" defTabSz="1219170" rtl="0" eaLnBrk="1" fontAlgn="auto" latinLnBrk="0" hangingPunct="1">
              <a:lnSpc>
                <a:spcPct val="107000"/>
              </a:lnSpc>
              <a:spcBef>
                <a:spcPts val="0"/>
              </a:spcBef>
              <a:spcAft>
                <a:spcPts val="0"/>
              </a:spcAft>
              <a:buClr>
                <a:srgbClr val="00B050"/>
              </a:buClr>
              <a:buSzTx/>
              <a:buFontTx/>
              <a:buNone/>
              <a:tabLst/>
              <a:defRPr/>
            </a:pPr>
            <a:endParaRPr kumimoji="0" lang="fr-FR" sz="1100" b="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906AE204-E60A-EC7E-B057-E7EED214251C}"/>
              </a:ext>
            </a:extLst>
          </p:cNvPr>
          <p:cNvSpPr txBox="1"/>
          <p:nvPr/>
        </p:nvSpPr>
        <p:spPr>
          <a:xfrm>
            <a:off x="452617" y="1265043"/>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ENTREE EN PARCOURS</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BE30E0AF-8FCE-72EE-9735-681693F25B55}"/>
              </a:ext>
            </a:extLst>
          </p:cNvPr>
          <p:cNvSpPr txBox="1"/>
          <p:nvPr/>
        </p:nvSpPr>
        <p:spPr>
          <a:xfrm>
            <a:off x="4460172" y="1184223"/>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ACCOMPAGNEMENT</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ZoneTexte 16">
            <a:extLst>
              <a:ext uri="{FF2B5EF4-FFF2-40B4-BE49-F238E27FC236}">
                <a16:creationId xmlns:a16="http://schemas.microsoft.com/office/drawing/2014/main" id="{32A64B8B-BDA1-84BC-A5CB-B5A7DC3338A5}"/>
              </a:ext>
            </a:extLst>
          </p:cNvPr>
          <p:cNvSpPr txBox="1"/>
          <p:nvPr/>
        </p:nvSpPr>
        <p:spPr>
          <a:xfrm>
            <a:off x="8467728" y="1235569"/>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ENTREPRISE</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 name="Group 36">
            <a:extLst>
              <a:ext uri="{FF2B5EF4-FFF2-40B4-BE49-F238E27FC236}">
                <a16:creationId xmlns:a16="http://schemas.microsoft.com/office/drawing/2014/main" id="{EF26DBCE-2FFE-B03E-AF39-6402965DDA2B}"/>
              </a:ext>
            </a:extLst>
          </p:cNvPr>
          <p:cNvGrpSpPr>
            <a:grpSpLocks noChangeAspect="1"/>
          </p:cNvGrpSpPr>
          <p:nvPr/>
        </p:nvGrpSpPr>
        <p:grpSpPr bwMode="auto">
          <a:xfrm>
            <a:off x="1600059" y="1011154"/>
            <a:ext cx="444877" cy="166045"/>
            <a:chOff x="4479" y="572"/>
            <a:chExt cx="426" cy="159"/>
          </a:xfrm>
          <a:solidFill>
            <a:schemeClr val="tx1"/>
          </a:solidFill>
        </p:grpSpPr>
        <p:sp>
          <p:nvSpPr>
            <p:cNvPr id="21" name="Freeform 37">
              <a:extLst>
                <a:ext uri="{FF2B5EF4-FFF2-40B4-BE49-F238E27FC236}">
                  <a16:creationId xmlns:a16="http://schemas.microsoft.com/office/drawing/2014/main" id="{D23B0FB1-B75C-1CF2-2248-2F7D8D592049}"/>
                </a:ext>
              </a:extLst>
            </p:cNvPr>
            <p:cNvSpPr>
              <a:spLocks noEditPoints="1"/>
            </p:cNvSpPr>
            <p:nvPr/>
          </p:nvSpPr>
          <p:spPr bwMode="auto">
            <a:xfrm>
              <a:off x="4515" y="572"/>
              <a:ext cx="159" cy="159"/>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8" y="96"/>
                    <a:pt x="96" y="77"/>
                    <a:pt x="96" y="54"/>
                  </a:cubicBezTo>
                  <a:cubicBezTo>
                    <a:pt x="96" y="31"/>
                    <a:pt x="7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38">
              <a:extLst>
                <a:ext uri="{FF2B5EF4-FFF2-40B4-BE49-F238E27FC236}">
                  <a16:creationId xmlns:a16="http://schemas.microsoft.com/office/drawing/2014/main" id="{0509B776-E2B8-CE15-E16B-06DBC8E18F8B}"/>
                </a:ext>
              </a:extLst>
            </p:cNvPr>
            <p:cNvSpPr>
              <a:spLocks noEditPoints="1"/>
            </p:cNvSpPr>
            <p:nvPr/>
          </p:nvSpPr>
          <p:spPr bwMode="auto">
            <a:xfrm>
              <a:off x="4710" y="572"/>
              <a:ext cx="160" cy="159"/>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8" y="96"/>
                    <a:pt x="96" y="77"/>
                    <a:pt x="96" y="54"/>
                  </a:cubicBezTo>
                  <a:cubicBezTo>
                    <a:pt x="96" y="31"/>
                    <a:pt x="7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39">
              <a:extLst>
                <a:ext uri="{FF2B5EF4-FFF2-40B4-BE49-F238E27FC236}">
                  <a16:creationId xmlns:a16="http://schemas.microsoft.com/office/drawing/2014/main" id="{D5C40802-96CC-AFCB-1F7E-36B532464155}"/>
                </a:ext>
              </a:extLst>
            </p:cNvPr>
            <p:cNvSpPr>
              <a:spLocks/>
            </p:cNvSpPr>
            <p:nvPr/>
          </p:nvSpPr>
          <p:spPr bwMode="auto">
            <a:xfrm>
              <a:off x="4657" y="616"/>
              <a:ext cx="71" cy="44"/>
            </a:xfrm>
            <a:custGeom>
              <a:avLst/>
              <a:gdLst>
                <a:gd name="T0" fmla="*/ 42 w 48"/>
                <a:gd name="T1" fmla="*/ 30 h 30"/>
                <a:gd name="T2" fmla="*/ 36 w 48"/>
                <a:gd name="T3" fmla="*/ 24 h 30"/>
                <a:gd name="T4" fmla="*/ 24 w 48"/>
                <a:gd name="T5" fmla="*/ 12 h 30"/>
                <a:gd name="T6" fmla="*/ 12 w 48"/>
                <a:gd name="T7" fmla="*/ 24 h 30"/>
                <a:gd name="T8" fmla="*/ 6 w 48"/>
                <a:gd name="T9" fmla="*/ 30 h 30"/>
                <a:gd name="T10" fmla="*/ 0 w 48"/>
                <a:gd name="T11" fmla="*/ 24 h 30"/>
                <a:gd name="T12" fmla="*/ 24 w 48"/>
                <a:gd name="T13" fmla="*/ 0 h 30"/>
                <a:gd name="T14" fmla="*/ 48 w 48"/>
                <a:gd name="T15" fmla="*/ 24 h 30"/>
                <a:gd name="T16" fmla="*/ 42 w 4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0">
                  <a:moveTo>
                    <a:pt x="42" y="30"/>
                  </a:moveTo>
                  <a:cubicBezTo>
                    <a:pt x="39" y="30"/>
                    <a:pt x="36" y="27"/>
                    <a:pt x="36" y="24"/>
                  </a:cubicBezTo>
                  <a:cubicBezTo>
                    <a:pt x="36" y="17"/>
                    <a:pt x="31" y="12"/>
                    <a:pt x="24" y="12"/>
                  </a:cubicBezTo>
                  <a:cubicBezTo>
                    <a:pt x="18" y="12"/>
                    <a:pt x="12" y="17"/>
                    <a:pt x="12" y="24"/>
                  </a:cubicBezTo>
                  <a:cubicBezTo>
                    <a:pt x="12" y="27"/>
                    <a:pt x="10" y="30"/>
                    <a:pt x="6" y="30"/>
                  </a:cubicBezTo>
                  <a:cubicBezTo>
                    <a:pt x="3" y="30"/>
                    <a:pt x="0" y="27"/>
                    <a:pt x="0" y="24"/>
                  </a:cubicBezTo>
                  <a:cubicBezTo>
                    <a:pt x="0" y="11"/>
                    <a:pt x="11" y="0"/>
                    <a:pt x="24" y="0"/>
                  </a:cubicBezTo>
                  <a:cubicBezTo>
                    <a:pt x="38" y="0"/>
                    <a:pt x="48" y="11"/>
                    <a:pt x="48" y="24"/>
                  </a:cubicBezTo>
                  <a:cubicBezTo>
                    <a:pt x="48" y="27"/>
                    <a:pt x="4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40">
              <a:extLst>
                <a:ext uri="{FF2B5EF4-FFF2-40B4-BE49-F238E27FC236}">
                  <a16:creationId xmlns:a16="http://schemas.microsoft.com/office/drawing/2014/main" id="{D18EB0BB-1719-0331-3EEF-2268D5196E98}"/>
                </a:ext>
              </a:extLst>
            </p:cNvPr>
            <p:cNvSpPr>
              <a:spLocks/>
            </p:cNvSpPr>
            <p:nvPr/>
          </p:nvSpPr>
          <p:spPr bwMode="auto">
            <a:xfrm>
              <a:off x="4479" y="597"/>
              <a:ext cx="30" cy="63"/>
            </a:xfrm>
            <a:custGeom>
              <a:avLst/>
              <a:gdLst>
                <a:gd name="T0" fmla="*/ 6 w 20"/>
                <a:gd name="T1" fmla="*/ 43 h 43"/>
                <a:gd name="T2" fmla="*/ 0 w 20"/>
                <a:gd name="T3" fmla="*/ 37 h 43"/>
                <a:gd name="T4" fmla="*/ 8 w 20"/>
                <a:gd name="T5" fmla="*/ 5 h 43"/>
                <a:gd name="T6" fmla="*/ 15 w 20"/>
                <a:gd name="T7" fmla="*/ 2 h 43"/>
                <a:gd name="T8" fmla="*/ 18 w 20"/>
                <a:gd name="T9" fmla="*/ 10 h 43"/>
                <a:gd name="T10" fmla="*/ 12 w 20"/>
                <a:gd name="T11" fmla="*/ 37 h 43"/>
                <a:gd name="T12" fmla="*/ 6 w 20"/>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0" h="43">
                  <a:moveTo>
                    <a:pt x="6" y="43"/>
                  </a:moveTo>
                  <a:cubicBezTo>
                    <a:pt x="3" y="43"/>
                    <a:pt x="0" y="40"/>
                    <a:pt x="0" y="37"/>
                  </a:cubicBezTo>
                  <a:cubicBezTo>
                    <a:pt x="0" y="26"/>
                    <a:pt x="3" y="15"/>
                    <a:pt x="8" y="5"/>
                  </a:cubicBezTo>
                  <a:cubicBezTo>
                    <a:pt x="9" y="2"/>
                    <a:pt x="12" y="0"/>
                    <a:pt x="15" y="2"/>
                  </a:cubicBezTo>
                  <a:cubicBezTo>
                    <a:pt x="18" y="3"/>
                    <a:pt x="20" y="7"/>
                    <a:pt x="18" y="10"/>
                  </a:cubicBezTo>
                  <a:cubicBezTo>
                    <a:pt x="14" y="18"/>
                    <a:pt x="12" y="27"/>
                    <a:pt x="12" y="37"/>
                  </a:cubicBezTo>
                  <a:cubicBezTo>
                    <a:pt x="12" y="40"/>
                    <a:pt x="10" y="43"/>
                    <a:pt x="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41">
              <a:extLst>
                <a:ext uri="{FF2B5EF4-FFF2-40B4-BE49-F238E27FC236}">
                  <a16:creationId xmlns:a16="http://schemas.microsoft.com/office/drawing/2014/main" id="{A631B9CD-0F13-6B5D-5418-71A2F1BD9036}"/>
                </a:ext>
              </a:extLst>
            </p:cNvPr>
            <p:cNvSpPr>
              <a:spLocks/>
            </p:cNvSpPr>
            <p:nvPr/>
          </p:nvSpPr>
          <p:spPr bwMode="auto">
            <a:xfrm>
              <a:off x="4877" y="597"/>
              <a:ext cx="28" cy="63"/>
            </a:xfrm>
            <a:custGeom>
              <a:avLst/>
              <a:gdLst>
                <a:gd name="T0" fmla="*/ 13 w 19"/>
                <a:gd name="T1" fmla="*/ 43 h 43"/>
                <a:gd name="T2" fmla="*/ 7 w 19"/>
                <a:gd name="T3" fmla="*/ 37 h 43"/>
                <a:gd name="T4" fmla="*/ 1 w 19"/>
                <a:gd name="T5" fmla="*/ 10 h 43"/>
                <a:gd name="T6" fmla="*/ 4 w 19"/>
                <a:gd name="T7" fmla="*/ 2 h 43"/>
                <a:gd name="T8" fmla="*/ 12 w 19"/>
                <a:gd name="T9" fmla="*/ 5 h 43"/>
                <a:gd name="T10" fmla="*/ 19 w 19"/>
                <a:gd name="T11" fmla="*/ 37 h 43"/>
                <a:gd name="T12" fmla="*/ 13 w 1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9" h="43">
                  <a:moveTo>
                    <a:pt x="13" y="43"/>
                  </a:moveTo>
                  <a:cubicBezTo>
                    <a:pt x="10" y="43"/>
                    <a:pt x="7" y="40"/>
                    <a:pt x="7" y="37"/>
                  </a:cubicBezTo>
                  <a:cubicBezTo>
                    <a:pt x="7" y="27"/>
                    <a:pt x="5" y="18"/>
                    <a:pt x="1" y="10"/>
                  </a:cubicBezTo>
                  <a:cubicBezTo>
                    <a:pt x="0" y="7"/>
                    <a:pt x="1" y="3"/>
                    <a:pt x="4" y="2"/>
                  </a:cubicBezTo>
                  <a:cubicBezTo>
                    <a:pt x="7" y="0"/>
                    <a:pt x="11" y="2"/>
                    <a:pt x="12" y="5"/>
                  </a:cubicBezTo>
                  <a:cubicBezTo>
                    <a:pt x="17" y="15"/>
                    <a:pt x="19" y="26"/>
                    <a:pt x="19" y="37"/>
                  </a:cubicBezTo>
                  <a:cubicBezTo>
                    <a:pt x="19" y="40"/>
                    <a:pt x="17" y="43"/>
                    <a:pt x="1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 name="Freeform 127">
            <a:extLst>
              <a:ext uri="{FF2B5EF4-FFF2-40B4-BE49-F238E27FC236}">
                <a16:creationId xmlns:a16="http://schemas.microsoft.com/office/drawing/2014/main" id="{64480D7F-EC86-30B5-6C8A-40BDBE45E550}"/>
              </a:ext>
            </a:extLst>
          </p:cNvPr>
          <p:cNvSpPr>
            <a:spLocks noEditPoints="1"/>
          </p:cNvSpPr>
          <p:nvPr/>
        </p:nvSpPr>
        <p:spPr bwMode="auto">
          <a:xfrm>
            <a:off x="5645831" y="818738"/>
            <a:ext cx="368441" cy="365485"/>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4">
            <a:extLst>
              <a:ext uri="{FF2B5EF4-FFF2-40B4-BE49-F238E27FC236}">
                <a16:creationId xmlns:a16="http://schemas.microsoft.com/office/drawing/2014/main" id="{9C83EEE3-5088-40A7-5BFD-E74616CFE0FE}"/>
              </a:ext>
            </a:extLst>
          </p:cNvPr>
          <p:cNvGrpSpPr>
            <a:grpSpLocks noChangeAspect="1"/>
          </p:cNvGrpSpPr>
          <p:nvPr/>
        </p:nvGrpSpPr>
        <p:grpSpPr bwMode="auto">
          <a:xfrm>
            <a:off x="9522076" y="852675"/>
            <a:ext cx="366805" cy="316957"/>
            <a:chOff x="367" y="482"/>
            <a:chExt cx="390" cy="337"/>
          </a:xfrm>
          <a:solidFill>
            <a:schemeClr val="tx1"/>
          </a:solidFill>
        </p:grpSpPr>
        <p:sp>
          <p:nvSpPr>
            <p:cNvPr id="28" name="Freeform 5">
              <a:extLst>
                <a:ext uri="{FF2B5EF4-FFF2-40B4-BE49-F238E27FC236}">
                  <a16:creationId xmlns:a16="http://schemas.microsoft.com/office/drawing/2014/main" id="{3610C2F5-A4A7-F483-A9EC-16C1F49547E0}"/>
                </a:ext>
              </a:extLst>
            </p:cNvPr>
            <p:cNvSpPr>
              <a:spLocks/>
            </p:cNvSpPr>
            <p:nvPr/>
          </p:nvSpPr>
          <p:spPr bwMode="auto">
            <a:xfrm>
              <a:off x="367"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6">
              <a:extLst>
                <a:ext uri="{FF2B5EF4-FFF2-40B4-BE49-F238E27FC236}">
                  <a16:creationId xmlns:a16="http://schemas.microsoft.com/office/drawing/2014/main" id="{95BEFB65-6BB0-6FBD-2373-BE33400B5742}"/>
                </a:ext>
              </a:extLst>
            </p:cNvPr>
            <p:cNvSpPr>
              <a:spLocks/>
            </p:cNvSpPr>
            <p:nvPr/>
          </p:nvSpPr>
          <p:spPr bwMode="auto">
            <a:xfrm>
              <a:off x="580"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7">
              <a:extLst>
                <a:ext uri="{FF2B5EF4-FFF2-40B4-BE49-F238E27FC236}">
                  <a16:creationId xmlns:a16="http://schemas.microsoft.com/office/drawing/2014/main" id="{5F557D8C-75D5-FFAE-6529-9AAC91902DFD}"/>
                </a:ext>
              </a:extLst>
            </p:cNvPr>
            <p:cNvSpPr>
              <a:spLocks noEditPoints="1"/>
            </p:cNvSpPr>
            <p:nvPr/>
          </p:nvSpPr>
          <p:spPr bwMode="auto">
            <a:xfrm>
              <a:off x="367" y="553"/>
              <a:ext cx="390" cy="266"/>
            </a:xfrm>
            <a:custGeom>
              <a:avLst/>
              <a:gdLst>
                <a:gd name="T0" fmla="*/ 258 w 264"/>
                <a:gd name="T1" fmla="*/ 180 h 180"/>
                <a:gd name="T2" fmla="*/ 6 w 264"/>
                <a:gd name="T3" fmla="*/ 180 h 180"/>
                <a:gd name="T4" fmla="*/ 0 w 264"/>
                <a:gd name="T5" fmla="*/ 174 h 180"/>
                <a:gd name="T6" fmla="*/ 0 w 264"/>
                <a:gd name="T7" fmla="*/ 6 h 180"/>
                <a:gd name="T8" fmla="*/ 6 w 264"/>
                <a:gd name="T9" fmla="*/ 0 h 180"/>
                <a:gd name="T10" fmla="*/ 258 w 264"/>
                <a:gd name="T11" fmla="*/ 0 h 180"/>
                <a:gd name="T12" fmla="*/ 264 w 264"/>
                <a:gd name="T13" fmla="*/ 6 h 180"/>
                <a:gd name="T14" fmla="*/ 264 w 264"/>
                <a:gd name="T15" fmla="*/ 174 h 180"/>
                <a:gd name="T16" fmla="*/ 258 w 264"/>
                <a:gd name="T17" fmla="*/ 180 h 180"/>
                <a:gd name="T18" fmla="*/ 12 w 264"/>
                <a:gd name="T19" fmla="*/ 168 h 180"/>
                <a:gd name="T20" fmla="*/ 252 w 264"/>
                <a:gd name="T21" fmla="*/ 168 h 180"/>
                <a:gd name="T22" fmla="*/ 252 w 264"/>
                <a:gd name="T23" fmla="*/ 12 h 180"/>
                <a:gd name="T24" fmla="*/ 12 w 264"/>
                <a:gd name="T25" fmla="*/ 12 h 180"/>
                <a:gd name="T26" fmla="*/ 12 w 264"/>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180">
                  <a:moveTo>
                    <a:pt x="258" y="180"/>
                  </a:moveTo>
                  <a:cubicBezTo>
                    <a:pt x="6" y="180"/>
                    <a:pt x="6" y="180"/>
                    <a:pt x="6" y="180"/>
                  </a:cubicBezTo>
                  <a:cubicBezTo>
                    <a:pt x="3" y="180"/>
                    <a:pt x="0" y="177"/>
                    <a:pt x="0" y="174"/>
                  </a:cubicBezTo>
                  <a:cubicBezTo>
                    <a:pt x="0" y="6"/>
                    <a:pt x="0" y="6"/>
                    <a:pt x="0" y="6"/>
                  </a:cubicBezTo>
                  <a:cubicBezTo>
                    <a:pt x="0" y="3"/>
                    <a:pt x="3" y="0"/>
                    <a:pt x="6" y="0"/>
                  </a:cubicBezTo>
                  <a:cubicBezTo>
                    <a:pt x="258" y="0"/>
                    <a:pt x="258" y="0"/>
                    <a:pt x="258" y="0"/>
                  </a:cubicBezTo>
                  <a:cubicBezTo>
                    <a:pt x="262" y="0"/>
                    <a:pt x="264" y="3"/>
                    <a:pt x="264" y="6"/>
                  </a:cubicBezTo>
                  <a:cubicBezTo>
                    <a:pt x="264" y="174"/>
                    <a:pt x="264" y="174"/>
                    <a:pt x="264" y="174"/>
                  </a:cubicBezTo>
                  <a:cubicBezTo>
                    <a:pt x="264" y="177"/>
                    <a:pt x="262" y="180"/>
                    <a:pt x="258" y="180"/>
                  </a:cubicBezTo>
                  <a:close/>
                  <a:moveTo>
                    <a:pt x="12" y="168"/>
                  </a:moveTo>
                  <a:cubicBezTo>
                    <a:pt x="252" y="168"/>
                    <a:pt x="252" y="168"/>
                    <a:pt x="252" y="168"/>
                  </a:cubicBezTo>
                  <a:cubicBezTo>
                    <a:pt x="252" y="12"/>
                    <a:pt x="252" y="12"/>
                    <a:pt x="252"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8">
              <a:extLst>
                <a:ext uri="{FF2B5EF4-FFF2-40B4-BE49-F238E27FC236}">
                  <a16:creationId xmlns:a16="http://schemas.microsoft.com/office/drawing/2014/main" id="{54C68517-549D-CFA6-9DE4-50B5C55B4929}"/>
                </a:ext>
              </a:extLst>
            </p:cNvPr>
            <p:cNvSpPr>
              <a:spLocks noEditPoints="1"/>
            </p:cNvSpPr>
            <p:nvPr/>
          </p:nvSpPr>
          <p:spPr bwMode="auto">
            <a:xfrm>
              <a:off x="527" y="624"/>
              <a:ext cx="71" cy="89"/>
            </a:xfrm>
            <a:custGeom>
              <a:avLst/>
              <a:gdLst>
                <a:gd name="T0" fmla="*/ 42 w 48"/>
                <a:gd name="T1" fmla="*/ 60 h 60"/>
                <a:gd name="T2" fmla="*/ 6 w 48"/>
                <a:gd name="T3" fmla="*/ 60 h 60"/>
                <a:gd name="T4" fmla="*/ 0 w 48"/>
                <a:gd name="T5" fmla="*/ 54 h 60"/>
                <a:gd name="T6" fmla="*/ 0 w 48"/>
                <a:gd name="T7" fmla="*/ 6 h 60"/>
                <a:gd name="T8" fmla="*/ 6 w 48"/>
                <a:gd name="T9" fmla="*/ 0 h 60"/>
                <a:gd name="T10" fmla="*/ 42 w 48"/>
                <a:gd name="T11" fmla="*/ 0 h 60"/>
                <a:gd name="T12" fmla="*/ 48 w 48"/>
                <a:gd name="T13" fmla="*/ 6 h 60"/>
                <a:gd name="T14" fmla="*/ 48 w 48"/>
                <a:gd name="T15" fmla="*/ 54 h 60"/>
                <a:gd name="T16" fmla="*/ 42 w 48"/>
                <a:gd name="T17" fmla="*/ 60 h 60"/>
                <a:gd name="T18" fmla="*/ 12 w 48"/>
                <a:gd name="T19" fmla="*/ 48 h 60"/>
                <a:gd name="T20" fmla="*/ 36 w 48"/>
                <a:gd name="T21" fmla="*/ 48 h 60"/>
                <a:gd name="T22" fmla="*/ 36 w 48"/>
                <a:gd name="T23" fmla="*/ 12 h 60"/>
                <a:gd name="T24" fmla="*/ 12 w 48"/>
                <a:gd name="T25" fmla="*/ 12 h 60"/>
                <a:gd name="T26" fmla="*/ 12 w 48"/>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42" y="60"/>
                  </a:moveTo>
                  <a:cubicBezTo>
                    <a:pt x="6" y="60"/>
                    <a:pt x="6" y="60"/>
                    <a:pt x="6" y="60"/>
                  </a:cubicBezTo>
                  <a:cubicBezTo>
                    <a:pt x="3" y="60"/>
                    <a:pt x="0" y="57"/>
                    <a:pt x="0" y="54"/>
                  </a:cubicBezTo>
                  <a:cubicBezTo>
                    <a:pt x="0" y="6"/>
                    <a:pt x="0" y="6"/>
                    <a:pt x="0" y="6"/>
                  </a:cubicBezTo>
                  <a:cubicBezTo>
                    <a:pt x="0" y="3"/>
                    <a:pt x="3" y="0"/>
                    <a:pt x="6" y="0"/>
                  </a:cubicBezTo>
                  <a:cubicBezTo>
                    <a:pt x="42" y="0"/>
                    <a:pt x="42" y="0"/>
                    <a:pt x="42" y="0"/>
                  </a:cubicBezTo>
                  <a:cubicBezTo>
                    <a:pt x="46" y="0"/>
                    <a:pt x="48" y="3"/>
                    <a:pt x="48" y="6"/>
                  </a:cubicBezTo>
                  <a:cubicBezTo>
                    <a:pt x="48" y="54"/>
                    <a:pt x="48" y="54"/>
                    <a:pt x="48" y="54"/>
                  </a:cubicBezTo>
                  <a:cubicBezTo>
                    <a:pt x="48" y="57"/>
                    <a:pt x="46" y="60"/>
                    <a:pt x="42" y="60"/>
                  </a:cubicBezTo>
                  <a:close/>
                  <a:moveTo>
                    <a:pt x="12" y="48"/>
                  </a:moveTo>
                  <a:cubicBezTo>
                    <a:pt x="36" y="48"/>
                    <a:pt x="36" y="48"/>
                    <a:pt x="36" y="48"/>
                  </a:cubicBezTo>
                  <a:cubicBezTo>
                    <a:pt x="36" y="12"/>
                    <a:pt x="36" y="12"/>
                    <a:pt x="36" y="12"/>
                  </a:cubicBezTo>
                  <a:cubicBezTo>
                    <a:pt x="12" y="12"/>
                    <a:pt x="12" y="12"/>
                    <a:pt x="12" y="12"/>
                  </a:cubicBezTo>
                  <a:lnTo>
                    <a:pt x="1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9">
              <a:extLst>
                <a:ext uri="{FF2B5EF4-FFF2-40B4-BE49-F238E27FC236}">
                  <a16:creationId xmlns:a16="http://schemas.microsoft.com/office/drawing/2014/main" id="{6AAED685-BE58-286B-10BA-C3F64C2B265B}"/>
                </a:ext>
              </a:extLst>
            </p:cNvPr>
            <p:cNvSpPr>
              <a:spLocks/>
            </p:cNvSpPr>
            <p:nvPr/>
          </p:nvSpPr>
          <p:spPr bwMode="auto">
            <a:xfrm>
              <a:off x="482" y="482"/>
              <a:ext cx="160" cy="80"/>
            </a:xfrm>
            <a:custGeom>
              <a:avLst/>
              <a:gdLst>
                <a:gd name="T0" fmla="*/ 108 w 108"/>
                <a:gd name="T1" fmla="*/ 54 h 54"/>
                <a:gd name="T2" fmla="*/ 96 w 108"/>
                <a:gd name="T3" fmla="*/ 54 h 54"/>
                <a:gd name="T4" fmla="*/ 54 w 108"/>
                <a:gd name="T5" fmla="*/ 12 h 54"/>
                <a:gd name="T6" fmla="*/ 12 w 108"/>
                <a:gd name="T7" fmla="*/ 54 h 54"/>
                <a:gd name="T8" fmla="*/ 0 w 108"/>
                <a:gd name="T9" fmla="*/ 54 h 54"/>
                <a:gd name="T10" fmla="*/ 54 w 108"/>
                <a:gd name="T11" fmla="*/ 0 h 54"/>
                <a:gd name="T12" fmla="*/ 108 w 10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08" h="54">
                  <a:moveTo>
                    <a:pt x="108" y="54"/>
                  </a:moveTo>
                  <a:cubicBezTo>
                    <a:pt x="96" y="54"/>
                    <a:pt x="96" y="54"/>
                    <a:pt x="96" y="54"/>
                  </a:cubicBezTo>
                  <a:cubicBezTo>
                    <a:pt x="96" y="31"/>
                    <a:pt x="78" y="12"/>
                    <a:pt x="54" y="12"/>
                  </a:cubicBezTo>
                  <a:cubicBezTo>
                    <a:pt x="31" y="12"/>
                    <a:pt x="12" y="31"/>
                    <a:pt x="12" y="54"/>
                  </a:cubicBezTo>
                  <a:cubicBezTo>
                    <a:pt x="0" y="54"/>
                    <a:pt x="0" y="54"/>
                    <a:pt x="0" y="54"/>
                  </a:cubicBezTo>
                  <a:cubicBezTo>
                    <a:pt x="0" y="24"/>
                    <a:pt x="25" y="0"/>
                    <a:pt x="54" y="0"/>
                  </a:cubicBezTo>
                  <a:cubicBezTo>
                    <a:pt x="84" y="0"/>
                    <a:pt x="108" y="24"/>
                    <a:pt x="10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6102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a:t>
            </a:fld>
            <a:endParaRPr lang="fr-FR">
              <a:solidFill>
                <a:srgbClr val="000000"/>
              </a:solidFill>
              <a:latin typeface="Arial"/>
            </a:endParaRPr>
          </a:p>
        </p:txBody>
      </p:sp>
      <p:sp>
        <p:nvSpPr>
          <p:cNvPr id="5" name="Titre 6">
            <a:extLst>
              <a:ext uri="{FF2B5EF4-FFF2-40B4-BE49-F238E27FC236}">
                <a16:creationId xmlns:a16="http://schemas.microsoft.com/office/drawing/2014/main" id="{FFA1B0E2-E0AE-A272-3C3A-3EA0F0EC5250}"/>
              </a:ext>
            </a:extLst>
          </p:cNvPr>
          <p:cNvSpPr txBox="1">
            <a:spLocks/>
          </p:cNvSpPr>
          <p:nvPr/>
        </p:nvSpPr>
        <p:spPr>
          <a:xfrm>
            <a:off x="431801" y="1508788"/>
            <a:ext cx="11689718" cy="4704521"/>
          </a:xfrm>
          <a:prstGeom prst="rect">
            <a:avLst/>
          </a:prstGeom>
        </p:spPr>
        <p:txBody>
          <a:bodyPr vert="horz" lIns="121920" tIns="60960" rIns="121920" bIns="60960" rtlCol="0" anchor="ctr">
            <a:normAutofit fontScale="77500" lnSpcReduction="20000"/>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marL="18626" defTabSz="1219170"/>
            <a:endParaRPr lang="fr-FR" sz="2533" dirty="0">
              <a:solidFill>
                <a:srgbClr val="21215A"/>
              </a:solidFill>
              <a:latin typeface="Arial"/>
              <a:cs typeface="Arial"/>
            </a:endParaRPr>
          </a:p>
          <a:p>
            <a:pPr marL="18626" defTabSz="1219170"/>
            <a:br>
              <a:rPr lang="fr-FR" sz="4000" dirty="0">
                <a:solidFill>
                  <a:srgbClr val="000000"/>
                </a:solidFill>
                <a:latin typeface="Arial"/>
              </a:rPr>
            </a:br>
            <a:endParaRPr lang="fr-FR" sz="4000" dirty="0">
              <a:solidFill>
                <a:srgbClr val="21215A"/>
              </a:solidFill>
              <a:latin typeface="Arial"/>
            </a:endParaRPr>
          </a:p>
          <a:p>
            <a:pPr marL="18626" defTabSz="1219170"/>
            <a:endParaRPr lang="fr-FR" sz="4000" dirty="0">
              <a:solidFill>
                <a:srgbClr val="21215A"/>
              </a:solidFill>
              <a:latin typeface="Arial"/>
            </a:endParaRPr>
          </a:p>
          <a:p>
            <a:pPr marL="18626" defTabSz="1219170">
              <a:lnSpc>
                <a:spcPct val="120000"/>
              </a:lnSpc>
            </a:pPr>
            <a:r>
              <a:rPr lang="fr-FR" sz="3600" dirty="0">
                <a:solidFill>
                  <a:srgbClr val="21215A"/>
                </a:solidFill>
                <a:latin typeface="Arial"/>
              </a:rPr>
              <a:t>I – Rappel des enjeux de l’accompagnement rénové des ARSA</a:t>
            </a:r>
            <a:endParaRPr lang="fr-FR" sz="3600" dirty="0">
              <a:solidFill>
                <a:srgbClr val="21215A"/>
              </a:solidFill>
              <a:latin typeface="Arial"/>
              <a:cs typeface="Arial"/>
            </a:endParaRPr>
          </a:p>
          <a:p>
            <a:pPr marL="18626" defTabSz="1219170">
              <a:lnSpc>
                <a:spcPct val="120000"/>
              </a:lnSpc>
            </a:pPr>
            <a:endParaRPr lang="fr-FR" sz="3600" dirty="0">
              <a:solidFill>
                <a:srgbClr val="21215A"/>
              </a:solidFill>
              <a:latin typeface="Arial"/>
            </a:endParaRPr>
          </a:p>
          <a:p>
            <a:pPr marL="18626" defTabSz="1219170">
              <a:lnSpc>
                <a:spcPct val="120000"/>
              </a:lnSpc>
            </a:pPr>
            <a:r>
              <a:rPr lang="fr-FR" sz="3600" dirty="0">
                <a:solidFill>
                  <a:srgbClr val="21215A"/>
                </a:solidFill>
                <a:latin typeface="Arial"/>
              </a:rPr>
              <a:t>II – Bilan 2023, perspectives 2024</a:t>
            </a:r>
          </a:p>
          <a:p>
            <a:pPr marL="18626" defTabSz="1219170">
              <a:lnSpc>
                <a:spcPct val="120000"/>
              </a:lnSpc>
            </a:pPr>
            <a:endParaRPr lang="fr-FR" sz="3600" dirty="0">
              <a:solidFill>
                <a:srgbClr val="21215A"/>
              </a:solidFill>
              <a:latin typeface="Arial"/>
              <a:cs typeface="Arial"/>
            </a:endParaRPr>
          </a:p>
          <a:p>
            <a:pPr marL="18626" defTabSz="1219170">
              <a:lnSpc>
                <a:spcPct val="120000"/>
              </a:lnSpc>
            </a:pPr>
            <a:r>
              <a:rPr lang="fr-FR" sz="3600" dirty="0">
                <a:solidFill>
                  <a:srgbClr val="21215A"/>
                </a:solidFill>
                <a:latin typeface="Arial"/>
                <a:cs typeface="Arial"/>
              </a:rPr>
              <a:t>III – Retours d’expérience des territoires</a:t>
            </a:r>
          </a:p>
          <a:p>
            <a:pPr marL="18626" defTabSz="1219170">
              <a:lnSpc>
                <a:spcPct val="120000"/>
              </a:lnSpc>
            </a:pPr>
            <a:endParaRPr lang="fr-FR" sz="3600" dirty="0">
              <a:solidFill>
                <a:srgbClr val="21215A"/>
              </a:solidFill>
              <a:latin typeface="Arial"/>
            </a:endParaRPr>
          </a:p>
          <a:p>
            <a:pPr marL="18626" defTabSz="1219170">
              <a:lnSpc>
                <a:spcPct val="120000"/>
              </a:lnSpc>
            </a:pPr>
            <a:r>
              <a:rPr lang="fr-FR" sz="3600" dirty="0">
                <a:solidFill>
                  <a:srgbClr val="21215A"/>
                </a:solidFill>
                <a:latin typeface="Arial"/>
              </a:rPr>
              <a:t>IV – Prochaines échéances</a:t>
            </a:r>
          </a:p>
          <a:p>
            <a:pPr marL="18626" defTabSz="1219170">
              <a:lnSpc>
                <a:spcPct val="120000"/>
              </a:lnSpc>
            </a:pPr>
            <a:endParaRPr lang="fr-FR" sz="3600" dirty="0">
              <a:solidFill>
                <a:srgbClr val="21215A"/>
              </a:solidFill>
              <a:latin typeface="Arial"/>
              <a:cs typeface="Arial"/>
            </a:endParaRPr>
          </a:p>
          <a:p>
            <a:pPr marL="18626" defTabSz="1219170">
              <a:lnSpc>
                <a:spcPct val="120000"/>
              </a:lnSpc>
            </a:pPr>
            <a:endParaRPr lang="fr-FR" sz="3600" dirty="0">
              <a:solidFill>
                <a:srgbClr val="21215A"/>
              </a:solidFill>
              <a:latin typeface="Arial"/>
            </a:endParaRPr>
          </a:p>
          <a:p>
            <a:pPr marL="18626" defTabSz="1219170">
              <a:lnSpc>
                <a:spcPct val="120000"/>
              </a:lnSpc>
            </a:pPr>
            <a:endParaRPr lang="fr-FR" sz="3600" dirty="0">
              <a:solidFill>
                <a:srgbClr val="21215A"/>
              </a:solidFill>
              <a:latin typeface="Arial"/>
            </a:endParaRPr>
          </a:p>
          <a:p>
            <a:pPr marL="18626" defTabSz="1219170"/>
            <a:endParaRPr lang="fr-FR" sz="4000" dirty="0">
              <a:solidFill>
                <a:srgbClr val="21215A"/>
              </a:solidFill>
              <a:latin typeface="Arial"/>
              <a:cs typeface="Arial"/>
            </a:endParaRPr>
          </a:p>
          <a:p>
            <a:pPr marL="18626" defTabSz="1219170"/>
            <a:endParaRPr lang="fr-FR" sz="4000" dirty="0">
              <a:solidFill>
                <a:srgbClr val="21215A"/>
              </a:solidFill>
              <a:latin typeface="Arial"/>
              <a:cs typeface="Arial"/>
            </a:endParaRPr>
          </a:p>
          <a:p>
            <a:pPr marL="18626" defTabSz="1219170"/>
            <a:endParaRPr lang="fr-FR" sz="4000" dirty="0">
              <a:solidFill>
                <a:srgbClr val="21215A"/>
              </a:solidFill>
              <a:latin typeface="Arial"/>
              <a:cs typeface="Arial"/>
            </a:endParaRPr>
          </a:p>
          <a:p>
            <a:pPr marL="18626" defTabSz="1219170"/>
            <a:endParaRPr lang="fr-FR" sz="2933" dirty="0">
              <a:solidFill>
                <a:srgbClr val="21215A"/>
              </a:solidFill>
              <a:latin typeface="Arial"/>
              <a:cs typeface="Arial"/>
            </a:endParaRPr>
          </a:p>
        </p:txBody>
      </p:sp>
      <p:sp>
        <p:nvSpPr>
          <p:cNvPr id="6" name="Titre 6">
            <a:extLst>
              <a:ext uri="{FF2B5EF4-FFF2-40B4-BE49-F238E27FC236}">
                <a16:creationId xmlns:a16="http://schemas.microsoft.com/office/drawing/2014/main" id="{81554616-B035-4334-38C2-FB0D9DFEB8B0}"/>
              </a:ext>
            </a:extLst>
          </p:cNvPr>
          <p:cNvSpPr txBox="1">
            <a:spLocks/>
          </p:cNvSpPr>
          <p:nvPr/>
        </p:nvSpPr>
        <p:spPr>
          <a:xfrm>
            <a:off x="399027" y="4936572"/>
            <a:ext cx="11233151" cy="1651101"/>
          </a:xfrm>
          <a:prstGeom prst="rect">
            <a:avLst/>
          </a:prstGeom>
        </p:spPr>
        <p:txBody>
          <a:bodyPr vert="horz" lIns="121920" tIns="60960" rIns="121920" bIns="60960" rtlCol="0" anchor="ct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marL="19050" defTabSz="1219170"/>
            <a:endParaRPr lang="fr-FR" sz="3200">
              <a:solidFill>
                <a:srgbClr val="21215A"/>
              </a:solidFill>
              <a:latin typeface="Arial"/>
            </a:endParaRPr>
          </a:p>
          <a:p>
            <a:pPr marL="19050" defTabSz="1219170"/>
            <a:endParaRPr lang="fr-FR" sz="3200">
              <a:solidFill>
                <a:srgbClr val="21215A"/>
              </a:solidFill>
              <a:latin typeface="Arial"/>
            </a:endParaRPr>
          </a:p>
        </p:txBody>
      </p:sp>
      <p:sp>
        <p:nvSpPr>
          <p:cNvPr id="4" name="Espace réservé de la date 1">
            <a:extLst>
              <a:ext uri="{FF2B5EF4-FFF2-40B4-BE49-F238E27FC236}">
                <a16:creationId xmlns:a16="http://schemas.microsoft.com/office/drawing/2014/main" id="{FDCB0659-1D31-EC4E-733B-9EF22C5C170A}"/>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cap="all" dirty="0">
                <a:solidFill>
                  <a:srgbClr val="000000"/>
                </a:solidFill>
                <a:latin typeface="Arial"/>
              </a:rPr>
              <a:t>Rencontre ministre – PCD 18 Mars 2024</a:t>
            </a:r>
            <a:endParaRPr kumimoji="0" lang="fr-FR" sz="1000" b="1" i="0" u="none" strike="noStrike" kern="1200" cap="all"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5756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81899" y="347161"/>
            <a:ext cx="9525589" cy="430887"/>
          </a:xfrm>
          <a:prstGeom prst="rect">
            <a:avLst/>
          </a:prstGeom>
        </p:spPr>
        <p:txBody>
          <a:bodyPr wrap="square">
            <a:spAutoFit/>
          </a:bodyPr>
          <a:lstStyle/>
          <a:p>
            <a:pPr>
              <a:defRPr/>
            </a:pPr>
            <a:r>
              <a:rPr kumimoji="0" lang="fr-FR" sz="2200" b="1" i="0" u="none" strike="noStrike" kern="1200" cap="none" spc="0" normalizeH="0" baseline="0" noProof="0" dirty="0">
                <a:ln>
                  <a:noFill/>
                </a:ln>
                <a:solidFill>
                  <a:srgbClr val="1D3D91"/>
                </a:solidFill>
                <a:effectLst/>
                <a:uLnTx/>
                <a:uFillTx/>
                <a:latin typeface="Arial"/>
                <a:ea typeface="+mn-ea"/>
                <a:cs typeface="+mn-cs"/>
              </a:rPr>
              <a:t>Quelques bonnes pratiques à partager (</a:t>
            </a:r>
            <a:r>
              <a:rPr kumimoji="0" lang="fr-FR" sz="2200" b="1" i="1" u="none" strike="noStrike" kern="1200" cap="none" spc="0" normalizeH="0" baseline="0" noProof="0" dirty="0">
                <a:ln>
                  <a:noFill/>
                </a:ln>
                <a:solidFill>
                  <a:srgbClr val="1D3D91"/>
                </a:solidFill>
                <a:effectLst/>
                <a:uLnTx/>
                <a:uFillTx/>
                <a:latin typeface="Arial"/>
                <a:ea typeface="+mn-ea"/>
                <a:cs typeface="+mn-cs"/>
              </a:rPr>
              <a:t>illustratif non-exhaustif</a:t>
            </a:r>
            <a:r>
              <a:rPr kumimoji="0" lang="fr-FR" sz="2200" b="1" i="0" u="none" strike="noStrike" kern="1200" cap="none" spc="0" normalizeH="0" baseline="0" noProof="0" dirty="0">
                <a:ln>
                  <a:noFill/>
                </a:ln>
                <a:solidFill>
                  <a:srgbClr val="1D3D91"/>
                </a:solidFill>
                <a:effectLst/>
                <a:uLnTx/>
                <a:uFillTx/>
                <a:latin typeface="Arial"/>
                <a:ea typeface="+mn-ea"/>
                <a:cs typeface="+mn-cs"/>
              </a:rPr>
              <a:t>) </a:t>
            </a:r>
            <a:r>
              <a:rPr lang="fr-FR" sz="2200" b="1" noProof="0" dirty="0">
                <a:solidFill>
                  <a:srgbClr val="FFC000"/>
                </a:solidFill>
              </a:rPr>
              <a:t>2</a:t>
            </a:r>
            <a:r>
              <a:rPr lang="fr-FR" sz="2200" b="1" dirty="0">
                <a:solidFill>
                  <a:srgbClr val="FFC000"/>
                </a:solidFill>
              </a:rPr>
              <a:t>/3</a:t>
            </a:r>
          </a:p>
        </p:txBody>
      </p:sp>
      <p:sp>
        <p:nvSpPr>
          <p:cNvPr id="5" name="Rectangle : coins arrondis 4">
            <a:extLst>
              <a:ext uri="{FF2B5EF4-FFF2-40B4-BE49-F238E27FC236}">
                <a16:creationId xmlns:a16="http://schemas.microsoft.com/office/drawing/2014/main" id="{FA6E3B9D-869B-369C-1C5F-001A4F86DDC9}"/>
              </a:ext>
            </a:extLst>
          </p:cNvPr>
          <p:cNvSpPr/>
          <p:nvPr/>
        </p:nvSpPr>
        <p:spPr>
          <a:xfrm>
            <a:off x="452616" y="1664194"/>
            <a:ext cx="3178479" cy="4711554"/>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R="0" lvl="0" algn="just" defTabSz="1219170" rtl="0" eaLnBrk="1" fontAlgn="auto" latinLnBrk="0" hangingPunct="1">
              <a:lnSpc>
                <a:spcPct val="107000"/>
              </a:lnSpc>
              <a:spcBef>
                <a:spcPts val="0"/>
              </a:spcBef>
              <a:spcAft>
                <a:spcPts val="0"/>
              </a:spcAft>
              <a:buClr>
                <a:srgbClr val="00B050"/>
              </a:buClr>
              <a:buSzTx/>
              <a:tabLst/>
              <a:defRPr/>
            </a:pPr>
            <a:endParaRPr kumimoji="0" lang="fr-FR" sz="11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ZoneTexte 13">
            <a:extLst>
              <a:ext uri="{FF2B5EF4-FFF2-40B4-BE49-F238E27FC236}">
                <a16:creationId xmlns:a16="http://schemas.microsoft.com/office/drawing/2014/main" id="{906AE204-E60A-EC7E-B057-E7EED214251C}"/>
              </a:ext>
            </a:extLst>
          </p:cNvPr>
          <p:cNvSpPr txBox="1"/>
          <p:nvPr/>
        </p:nvSpPr>
        <p:spPr>
          <a:xfrm>
            <a:off x="452617" y="1265043"/>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ENTREE EN PARCOURS</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BE30E0AF-8FCE-72EE-9735-681693F25B55}"/>
              </a:ext>
            </a:extLst>
          </p:cNvPr>
          <p:cNvSpPr txBox="1"/>
          <p:nvPr/>
        </p:nvSpPr>
        <p:spPr>
          <a:xfrm>
            <a:off x="4460172" y="1235569"/>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ACCOMPAGNEMENT</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ZoneTexte 16">
            <a:extLst>
              <a:ext uri="{FF2B5EF4-FFF2-40B4-BE49-F238E27FC236}">
                <a16:creationId xmlns:a16="http://schemas.microsoft.com/office/drawing/2014/main" id="{32A64B8B-BDA1-84BC-A5CB-B5A7DC3338A5}"/>
              </a:ext>
            </a:extLst>
          </p:cNvPr>
          <p:cNvSpPr txBox="1"/>
          <p:nvPr/>
        </p:nvSpPr>
        <p:spPr>
          <a:xfrm>
            <a:off x="8467728" y="1235569"/>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ENTREPRISE</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 name="Group 36">
            <a:extLst>
              <a:ext uri="{FF2B5EF4-FFF2-40B4-BE49-F238E27FC236}">
                <a16:creationId xmlns:a16="http://schemas.microsoft.com/office/drawing/2014/main" id="{EF26DBCE-2FFE-B03E-AF39-6402965DDA2B}"/>
              </a:ext>
            </a:extLst>
          </p:cNvPr>
          <p:cNvGrpSpPr>
            <a:grpSpLocks noChangeAspect="1"/>
          </p:cNvGrpSpPr>
          <p:nvPr/>
        </p:nvGrpSpPr>
        <p:grpSpPr bwMode="auto">
          <a:xfrm>
            <a:off x="1600059" y="1011154"/>
            <a:ext cx="444877" cy="166045"/>
            <a:chOff x="4479" y="572"/>
            <a:chExt cx="426" cy="159"/>
          </a:xfrm>
          <a:solidFill>
            <a:schemeClr val="tx1"/>
          </a:solidFill>
        </p:grpSpPr>
        <p:sp>
          <p:nvSpPr>
            <p:cNvPr id="21" name="Freeform 37">
              <a:extLst>
                <a:ext uri="{FF2B5EF4-FFF2-40B4-BE49-F238E27FC236}">
                  <a16:creationId xmlns:a16="http://schemas.microsoft.com/office/drawing/2014/main" id="{D23B0FB1-B75C-1CF2-2248-2F7D8D592049}"/>
                </a:ext>
              </a:extLst>
            </p:cNvPr>
            <p:cNvSpPr>
              <a:spLocks noEditPoints="1"/>
            </p:cNvSpPr>
            <p:nvPr/>
          </p:nvSpPr>
          <p:spPr bwMode="auto">
            <a:xfrm>
              <a:off x="4515" y="572"/>
              <a:ext cx="159" cy="159"/>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8" y="96"/>
                    <a:pt x="96" y="77"/>
                    <a:pt x="96" y="54"/>
                  </a:cubicBezTo>
                  <a:cubicBezTo>
                    <a:pt x="96" y="31"/>
                    <a:pt x="7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38">
              <a:extLst>
                <a:ext uri="{FF2B5EF4-FFF2-40B4-BE49-F238E27FC236}">
                  <a16:creationId xmlns:a16="http://schemas.microsoft.com/office/drawing/2014/main" id="{0509B776-E2B8-CE15-E16B-06DBC8E18F8B}"/>
                </a:ext>
              </a:extLst>
            </p:cNvPr>
            <p:cNvSpPr>
              <a:spLocks noEditPoints="1"/>
            </p:cNvSpPr>
            <p:nvPr/>
          </p:nvSpPr>
          <p:spPr bwMode="auto">
            <a:xfrm>
              <a:off x="4710" y="572"/>
              <a:ext cx="160" cy="159"/>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8" y="96"/>
                    <a:pt x="96" y="77"/>
                    <a:pt x="96" y="54"/>
                  </a:cubicBezTo>
                  <a:cubicBezTo>
                    <a:pt x="96" y="31"/>
                    <a:pt x="7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39">
              <a:extLst>
                <a:ext uri="{FF2B5EF4-FFF2-40B4-BE49-F238E27FC236}">
                  <a16:creationId xmlns:a16="http://schemas.microsoft.com/office/drawing/2014/main" id="{D5C40802-96CC-AFCB-1F7E-36B532464155}"/>
                </a:ext>
              </a:extLst>
            </p:cNvPr>
            <p:cNvSpPr>
              <a:spLocks/>
            </p:cNvSpPr>
            <p:nvPr/>
          </p:nvSpPr>
          <p:spPr bwMode="auto">
            <a:xfrm>
              <a:off x="4657" y="616"/>
              <a:ext cx="71" cy="44"/>
            </a:xfrm>
            <a:custGeom>
              <a:avLst/>
              <a:gdLst>
                <a:gd name="T0" fmla="*/ 42 w 48"/>
                <a:gd name="T1" fmla="*/ 30 h 30"/>
                <a:gd name="T2" fmla="*/ 36 w 48"/>
                <a:gd name="T3" fmla="*/ 24 h 30"/>
                <a:gd name="T4" fmla="*/ 24 w 48"/>
                <a:gd name="T5" fmla="*/ 12 h 30"/>
                <a:gd name="T6" fmla="*/ 12 w 48"/>
                <a:gd name="T7" fmla="*/ 24 h 30"/>
                <a:gd name="T8" fmla="*/ 6 w 48"/>
                <a:gd name="T9" fmla="*/ 30 h 30"/>
                <a:gd name="T10" fmla="*/ 0 w 48"/>
                <a:gd name="T11" fmla="*/ 24 h 30"/>
                <a:gd name="T12" fmla="*/ 24 w 48"/>
                <a:gd name="T13" fmla="*/ 0 h 30"/>
                <a:gd name="T14" fmla="*/ 48 w 48"/>
                <a:gd name="T15" fmla="*/ 24 h 30"/>
                <a:gd name="T16" fmla="*/ 42 w 4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0">
                  <a:moveTo>
                    <a:pt x="42" y="30"/>
                  </a:moveTo>
                  <a:cubicBezTo>
                    <a:pt x="39" y="30"/>
                    <a:pt x="36" y="27"/>
                    <a:pt x="36" y="24"/>
                  </a:cubicBezTo>
                  <a:cubicBezTo>
                    <a:pt x="36" y="17"/>
                    <a:pt x="31" y="12"/>
                    <a:pt x="24" y="12"/>
                  </a:cubicBezTo>
                  <a:cubicBezTo>
                    <a:pt x="18" y="12"/>
                    <a:pt x="12" y="17"/>
                    <a:pt x="12" y="24"/>
                  </a:cubicBezTo>
                  <a:cubicBezTo>
                    <a:pt x="12" y="27"/>
                    <a:pt x="10" y="30"/>
                    <a:pt x="6" y="30"/>
                  </a:cubicBezTo>
                  <a:cubicBezTo>
                    <a:pt x="3" y="30"/>
                    <a:pt x="0" y="27"/>
                    <a:pt x="0" y="24"/>
                  </a:cubicBezTo>
                  <a:cubicBezTo>
                    <a:pt x="0" y="11"/>
                    <a:pt x="11" y="0"/>
                    <a:pt x="24" y="0"/>
                  </a:cubicBezTo>
                  <a:cubicBezTo>
                    <a:pt x="38" y="0"/>
                    <a:pt x="48" y="11"/>
                    <a:pt x="48" y="24"/>
                  </a:cubicBezTo>
                  <a:cubicBezTo>
                    <a:pt x="48" y="27"/>
                    <a:pt x="4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40">
              <a:extLst>
                <a:ext uri="{FF2B5EF4-FFF2-40B4-BE49-F238E27FC236}">
                  <a16:creationId xmlns:a16="http://schemas.microsoft.com/office/drawing/2014/main" id="{D18EB0BB-1719-0331-3EEF-2268D5196E98}"/>
                </a:ext>
              </a:extLst>
            </p:cNvPr>
            <p:cNvSpPr>
              <a:spLocks/>
            </p:cNvSpPr>
            <p:nvPr/>
          </p:nvSpPr>
          <p:spPr bwMode="auto">
            <a:xfrm>
              <a:off x="4479" y="597"/>
              <a:ext cx="30" cy="63"/>
            </a:xfrm>
            <a:custGeom>
              <a:avLst/>
              <a:gdLst>
                <a:gd name="T0" fmla="*/ 6 w 20"/>
                <a:gd name="T1" fmla="*/ 43 h 43"/>
                <a:gd name="T2" fmla="*/ 0 w 20"/>
                <a:gd name="T3" fmla="*/ 37 h 43"/>
                <a:gd name="T4" fmla="*/ 8 w 20"/>
                <a:gd name="T5" fmla="*/ 5 h 43"/>
                <a:gd name="T6" fmla="*/ 15 w 20"/>
                <a:gd name="T7" fmla="*/ 2 h 43"/>
                <a:gd name="T8" fmla="*/ 18 w 20"/>
                <a:gd name="T9" fmla="*/ 10 h 43"/>
                <a:gd name="T10" fmla="*/ 12 w 20"/>
                <a:gd name="T11" fmla="*/ 37 h 43"/>
                <a:gd name="T12" fmla="*/ 6 w 20"/>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0" h="43">
                  <a:moveTo>
                    <a:pt x="6" y="43"/>
                  </a:moveTo>
                  <a:cubicBezTo>
                    <a:pt x="3" y="43"/>
                    <a:pt x="0" y="40"/>
                    <a:pt x="0" y="37"/>
                  </a:cubicBezTo>
                  <a:cubicBezTo>
                    <a:pt x="0" y="26"/>
                    <a:pt x="3" y="15"/>
                    <a:pt x="8" y="5"/>
                  </a:cubicBezTo>
                  <a:cubicBezTo>
                    <a:pt x="9" y="2"/>
                    <a:pt x="12" y="0"/>
                    <a:pt x="15" y="2"/>
                  </a:cubicBezTo>
                  <a:cubicBezTo>
                    <a:pt x="18" y="3"/>
                    <a:pt x="20" y="7"/>
                    <a:pt x="18" y="10"/>
                  </a:cubicBezTo>
                  <a:cubicBezTo>
                    <a:pt x="14" y="18"/>
                    <a:pt x="12" y="27"/>
                    <a:pt x="12" y="37"/>
                  </a:cubicBezTo>
                  <a:cubicBezTo>
                    <a:pt x="12" y="40"/>
                    <a:pt x="10" y="43"/>
                    <a:pt x="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41">
              <a:extLst>
                <a:ext uri="{FF2B5EF4-FFF2-40B4-BE49-F238E27FC236}">
                  <a16:creationId xmlns:a16="http://schemas.microsoft.com/office/drawing/2014/main" id="{A631B9CD-0F13-6B5D-5418-71A2F1BD9036}"/>
                </a:ext>
              </a:extLst>
            </p:cNvPr>
            <p:cNvSpPr>
              <a:spLocks/>
            </p:cNvSpPr>
            <p:nvPr/>
          </p:nvSpPr>
          <p:spPr bwMode="auto">
            <a:xfrm>
              <a:off x="4877" y="597"/>
              <a:ext cx="28" cy="63"/>
            </a:xfrm>
            <a:custGeom>
              <a:avLst/>
              <a:gdLst>
                <a:gd name="T0" fmla="*/ 13 w 19"/>
                <a:gd name="T1" fmla="*/ 43 h 43"/>
                <a:gd name="T2" fmla="*/ 7 w 19"/>
                <a:gd name="T3" fmla="*/ 37 h 43"/>
                <a:gd name="T4" fmla="*/ 1 w 19"/>
                <a:gd name="T5" fmla="*/ 10 h 43"/>
                <a:gd name="T6" fmla="*/ 4 w 19"/>
                <a:gd name="T7" fmla="*/ 2 h 43"/>
                <a:gd name="T8" fmla="*/ 12 w 19"/>
                <a:gd name="T9" fmla="*/ 5 h 43"/>
                <a:gd name="T10" fmla="*/ 19 w 19"/>
                <a:gd name="T11" fmla="*/ 37 h 43"/>
                <a:gd name="T12" fmla="*/ 13 w 1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9" h="43">
                  <a:moveTo>
                    <a:pt x="13" y="43"/>
                  </a:moveTo>
                  <a:cubicBezTo>
                    <a:pt x="10" y="43"/>
                    <a:pt x="7" y="40"/>
                    <a:pt x="7" y="37"/>
                  </a:cubicBezTo>
                  <a:cubicBezTo>
                    <a:pt x="7" y="27"/>
                    <a:pt x="5" y="18"/>
                    <a:pt x="1" y="10"/>
                  </a:cubicBezTo>
                  <a:cubicBezTo>
                    <a:pt x="0" y="7"/>
                    <a:pt x="1" y="3"/>
                    <a:pt x="4" y="2"/>
                  </a:cubicBezTo>
                  <a:cubicBezTo>
                    <a:pt x="7" y="0"/>
                    <a:pt x="11" y="2"/>
                    <a:pt x="12" y="5"/>
                  </a:cubicBezTo>
                  <a:cubicBezTo>
                    <a:pt x="17" y="15"/>
                    <a:pt x="19" y="26"/>
                    <a:pt x="19" y="37"/>
                  </a:cubicBezTo>
                  <a:cubicBezTo>
                    <a:pt x="19" y="40"/>
                    <a:pt x="17" y="43"/>
                    <a:pt x="1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 name="Freeform 127">
            <a:extLst>
              <a:ext uri="{FF2B5EF4-FFF2-40B4-BE49-F238E27FC236}">
                <a16:creationId xmlns:a16="http://schemas.microsoft.com/office/drawing/2014/main" id="{64480D7F-EC86-30B5-6C8A-40BDBE45E550}"/>
              </a:ext>
            </a:extLst>
          </p:cNvPr>
          <p:cNvSpPr>
            <a:spLocks noEditPoints="1"/>
          </p:cNvSpPr>
          <p:nvPr/>
        </p:nvSpPr>
        <p:spPr bwMode="auto">
          <a:xfrm>
            <a:off x="5645831" y="892884"/>
            <a:ext cx="368441" cy="284315"/>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4">
            <a:extLst>
              <a:ext uri="{FF2B5EF4-FFF2-40B4-BE49-F238E27FC236}">
                <a16:creationId xmlns:a16="http://schemas.microsoft.com/office/drawing/2014/main" id="{9C83EEE3-5088-40A7-5BFD-E74616CFE0FE}"/>
              </a:ext>
            </a:extLst>
          </p:cNvPr>
          <p:cNvGrpSpPr>
            <a:grpSpLocks noChangeAspect="1"/>
          </p:cNvGrpSpPr>
          <p:nvPr/>
        </p:nvGrpSpPr>
        <p:grpSpPr bwMode="auto">
          <a:xfrm>
            <a:off x="9522076" y="852675"/>
            <a:ext cx="366805" cy="316957"/>
            <a:chOff x="367" y="482"/>
            <a:chExt cx="390" cy="337"/>
          </a:xfrm>
          <a:solidFill>
            <a:schemeClr val="tx1"/>
          </a:solidFill>
        </p:grpSpPr>
        <p:sp>
          <p:nvSpPr>
            <p:cNvPr id="28" name="Freeform 5">
              <a:extLst>
                <a:ext uri="{FF2B5EF4-FFF2-40B4-BE49-F238E27FC236}">
                  <a16:creationId xmlns:a16="http://schemas.microsoft.com/office/drawing/2014/main" id="{3610C2F5-A4A7-F483-A9EC-16C1F49547E0}"/>
                </a:ext>
              </a:extLst>
            </p:cNvPr>
            <p:cNvSpPr>
              <a:spLocks/>
            </p:cNvSpPr>
            <p:nvPr/>
          </p:nvSpPr>
          <p:spPr bwMode="auto">
            <a:xfrm>
              <a:off x="367"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6">
              <a:extLst>
                <a:ext uri="{FF2B5EF4-FFF2-40B4-BE49-F238E27FC236}">
                  <a16:creationId xmlns:a16="http://schemas.microsoft.com/office/drawing/2014/main" id="{95BEFB65-6BB0-6FBD-2373-BE33400B5742}"/>
                </a:ext>
              </a:extLst>
            </p:cNvPr>
            <p:cNvSpPr>
              <a:spLocks/>
            </p:cNvSpPr>
            <p:nvPr/>
          </p:nvSpPr>
          <p:spPr bwMode="auto">
            <a:xfrm>
              <a:off x="580"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7">
              <a:extLst>
                <a:ext uri="{FF2B5EF4-FFF2-40B4-BE49-F238E27FC236}">
                  <a16:creationId xmlns:a16="http://schemas.microsoft.com/office/drawing/2014/main" id="{5F557D8C-75D5-FFAE-6529-9AAC91902DFD}"/>
                </a:ext>
              </a:extLst>
            </p:cNvPr>
            <p:cNvSpPr>
              <a:spLocks noEditPoints="1"/>
            </p:cNvSpPr>
            <p:nvPr/>
          </p:nvSpPr>
          <p:spPr bwMode="auto">
            <a:xfrm>
              <a:off x="367" y="553"/>
              <a:ext cx="390" cy="266"/>
            </a:xfrm>
            <a:custGeom>
              <a:avLst/>
              <a:gdLst>
                <a:gd name="T0" fmla="*/ 258 w 264"/>
                <a:gd name="T1" fmla="*/ 180 h 180"/>
                <a:gd name="T2" fmla="*/ 6 w 264"/>
                <a:gd name="T3" fmla="*/ 180 h 180"/>
                <a:gd name="T4" fmla="*/ 0 w 264"/>
                <a:gd name="T5" fmla="*/ 174 h 180"/>
                <a:gd name="T6" fmla="*/ 0 w 264"/>
                <a:gd name="T7" fmla="*/ 6 h 180"/>
                <a:gd name="T8" fmla="*/ 6 w 264"/>
                <a:gd name="T9" fmla="*/ 0 h 180"/>
                <a:gd name="T10" fmla="*/ 258 w 264"/>
                <a:gd name="T11" fmla="*/ 0 h 180"/>
                <a:gd name="T12" fmla="*/ 264 w 264"/>
                <a:gd name="T13" fmla="*/ 6 h 180"/>
                <a:gd name="T14" fmla="*/ 264 w 264"/>
                <a:gd name="T15" fmla="*/ 174 h 180"/>
                <a:gd name="T16" fmla="*/ 258 w 264"/>
                <a:gd name="T17" fmla="*/ 180 h 180"/>
                <a:gd name="T18" fmla="*/ 12 w 264"/>
                <a:gd name="T19" fmla="*/ 168 h 180"/>
                <a:gd name="T20" fmla="*/ 252 w 264"/>
                <a:gd name="T21" fmla="*/ 168 h 180"/>
                <a:gd name="T22" fmla="*/ 252 w 264"/>
                <a:gd name="T23" fmla="*/ 12 h 180"/>
                <a:gd name="T24" fmla="*/ 12 w 264"/>
                <a:gd name="T25" fmla="*/ 12 h 180"/>
                <a:gd name="T26" fmla="*/ 12 w 264"/>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180">
                  <a:moveTo>
                    <a:pt x="258" y="180"/>
                  </a:moveTo>
                  <a:cubicBezTo>
                    <a:pt x="6" y="180"/>
                    <a:pt x="6" y="180"/>
                    <a:pt x="6" y="180"/>
                  </a:cubicBezTo>
                  <a:cubicBezTo>
                    <a:pt x="3" y="180"/>
                    <a:pt x="0" y="177"/>
                    <a:pt x="0" y="174"/>
                  </a:cubicBezTo>
                  <a:cubicBezTo>
                    <a:pt x="0" y="6"/>
                    <a:pt x="0" y="6"/>
                    <a:pt x="0" y="6"/>
                  </a:cubicBezTo>
                  <a:cubicBezTo>
                    <a:pt x="0" y="3"/>
                    <a:pt x="3" y="0"/>
                    <a:pt x="6" y="0"/>
                  </a:cubicBezTo>
                  <a:cubicBezTo>
                    <a:pt x="258" y="0"/>
                    <a:pt x="258" y="0"/>
                    <a:pt x="258" y="0"/>
                  </a:cubicBezTo>
                  <a:cubicBezTo>
                    <a:pt x="262" y="0"/>
                    <a:pt x="264" y="3"/>
                    <a:pt x="264" y="6"/>
                  </a:cubicBezTo>
                  <a:cubicBezTo>
                    <a:pt x="264" y="174"/>
                    <a:pt x="264" y="174"/>
                    <a:pt x="264" y="174"/>
                  </a:cubicBezTo>
                  <a:cubicBezTo>
                    <a:pt x="264" y="177"/>
                    <a:pt x="262" y="180"/>
                    <a:pt x="258" y="180"/>
                  </a:cubicBezTo>
                  <a:close/>
                  <a:moveTo>
                    <a:pt x="12" y="168"/>
                  </a:moveTo>
                  <a:cubicBezTo>
                    <a:pt x="252" y="168"/>
                    <a:pt x="252" y="168"/>
                    <a:pt x="252" y="168"/>
                  </a:cubicBezTo>
                  <a:cubicBezTo>
                    <a:pt x="252" y="12"/>
                    <a:pt x="252" y="12"/>
                    <a:pt x="252"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8">
              <a:extLst>
                <a:ext uri="{FF2B5EF4-FFF2-40B4-BE49-F238E27FC236}">
                  <a16:creationId xmlns:a16="http://schemas.microsoft.com/office/drawing/2014/main" id="{54C68517-549D-CFA6-9DE4-50B5C55B4929}"/>
                </a:ext>
              </a:extLst>
            </p:cNvPr>
            <p:cNvSpPr>
              <a:spLocks noEditPoints="1"/>
            </p:cNvSpPr>
            <p:nvPr/>
          </p:nvSpPr>
          <p:spPr bwMode="auto">
            <a:xfrm>
              <a:off x="527" y="624"/>
              <a:ext cx="71" cy="89"/>
            </a:xfrm>
            <a:custGeom>
              <a:avLst/>
              <a:gdLst>
                <a:gd name="T0" fmla="*/ 42 w 48"/>
                <a:gd name="T1" fmla="*/ 60 h 60"/>
                <a:gd name="T2" fmla="*/ 6 w 48"/>
                <a:gd name="T3" fmla="*/ 60 h 60"/>
                <a:gd name="T4" fmla="*/ 0 w 48"/>
                <a:gd name="T5" fmla="*/ 54 h 60"/>
                <a:gd name="T6" fmla="*/ 0 w 48"/>
                <a:gd name="T7" fmla="*/ 6 h 60"/>
                <a:gd name="T8" fmla="*/ 6 w 48"/>
                <a:gd name="T9" fmla="*/ 0 h 60"/>
                <a:gd name="T10" fmla="*/ 42 w 48"/>
                <a:gd name="T11" fmla="*/ 0 h 60"/>
                <a:gd name="T12" fmla="*/ 48 w 48"/>
                <a:gd name="T13" fmla="*/ 6 h 60"/>
                <a:gd name="T14" fmla="*/ 48 w 48"/>
                <a:gd name="T15" fmla="*/ 54 h 60"/>
                <a:gd name="T16" fmla="*/ 42 w 48"/>
                <a:gd name="T17" fmla="*/ 60 h 60"/>
                <a:gd name="T18" fmla="*/ 12 w 48"/>
                <a:gd name="T19" fmla="*/ 48 h 60"/>
                <a:gd name="T20" fmla="*/ 36 w 48"/>
                <a:gd name="T21" fmla="*/ 48 h 60"/>
                <a:gd name="T22" fmla="*/ 36 w 48"/>
                <a:gd name="T23" fmla="*/ 12 h 60"/>
                <a:gd name="T24" fmla="*/ 12 w 48"/>
                <a:gd name="T25" fmla="*/ 12 h 60"/>
                <a:gd name="T26" fmla="*/ 12 w 48"/>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42" y="60"/>
                  </a:moveTo>
                  <a:cubicBezTo>
                    <a:pt x="6" y="60"/>
                    <a:pt x="6" y="60"/>
                    <a:pt x="6" y="60"/>
                  </a:cubicBezTo>
                  <a:cubicBezTo>
                    <a:pt x="3" y="60"/>
                    <a:pt x="0" y="57"/>
                    <a:pt x="0" y="54"/>
                  </a:cubicBezTo>
                  <a:cubicBezTo>
                    <a:pt x="0" y="6"/>
                    <a:pt x="0" y="6"/>
                    <a:pt x="0" y="6"/>
                  </a:cubicBezTo>
                  <a:cubicBezTo>
                    <a:pt x="0" y="3"/>
                    <a:pt x="3" y="0"/>
                    <a:pt x="6" y="0"/>
                  </a:cubicBezTo>
                  <a:cubicBezTo>
                    <a:pt x="42" y="0"/>
                    <a:pt x="42" y="0"/>
                    <a:pt x="42" y="0"/>
                  </a:cubicBezTo>
                  <a:cubicBezTo>
                    <a:pt x="46" y="0"/>
                    <a:pt x="48" y="3"/>
                    <a:pt x="48" y="6"/>
                  </a:cubicBezTo>
                  <a:cubicBezTo>
                    <a:pt x="48" y="54"/>
                    <a:pt x="48" y="54"/>
                    <a:pt x="48" y="54"/>
                  </a:cubicBezTo>
                  <a:cubicBezTo>
                    <a:pt x="48" y="57"/>
                    <a:pt x="46" y="60"/>
                    <a:pt x="42" y="60"/>
                  </a:cubicBezTo>
                  <a:close/>
                  <a:moveTo>
                    <a:pt x="12" y="48"/>
                  </a:moveTo>
                  <a:cubicBezTo>
                    <a:pt x="36" y="48"/>
                    <a:pt x="36" y="48"/>
                    <a:pt x="36" y="48"/>
                  </a:cubicBezTo>
                  <a:cubicBezTo>
                    <a:pt x="36" y="12"/>
                    <a:pt x="36" y="12"/>
                    <a:pt x="36" y="12"/>
                  </a:cubicBezTo>
                  <a:cubicBezTo>
                    <a:pt x="12" y="12"/>
                    <a:pt x="12" y="12"/>
                    <a:pt x="12" y="12"/>
                  </a:cubicBezTo>
                  <a:lnTo>
                    <a:pt x="1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9">
              <a:extLst>
                <a:ext uri="{FF2B5EF4-FFF2-40B4-BE49-F238E27FC236}">
                  <a16:creationId xmlns:a16="http://schemas.microsoft.com/office/drawing/2014/main" id="{6AAED685-BE58-286B-10BA-C3F64C2B265B}"/>
                </a:ext>
              </a:extLst>
            </p:cNvPr>
            <p:cNvSpPr>
              <a:spLocks/>
            </p:cNvSpPr>
            <p:nvPr/>
          </p:nvSpPr>
          <p:spPr bwMode="auto">
            <a:xfrm>
              <a:off x="482" y="482"/>
              <a:ext cx="160" cy="80"/>
            </a:xfrm>
            <a:custGeom>
              <a:avLst/>
              <a:gdLst>
                <a:gd name="T0" fmla="*/ 108 w 108"/>
                <a:gd name="T1" fmla="*/ 54 h 54"/>
                <a:gd name="T2" fmla="*/ 96 w 108"/>
                <a:gd name="T3" fmla="*/ 54 h 54"/>
                <a:gd name="T4" fmla="*/ 54 w 108"/>
                <a:gd name="T5" fmla="*/ 12 h 54"/>
                <a:gd name="T6" fmla="*/ 12 w 108"/>
                <a:gd name="T7" fmla="*/ 54 h 54"/>
                <a:gd name="T8" fmla="*/ 0 w 108"/>
                <a:gd name="T9" fmla="*/ 54 h 54"/>
                <a:gd name="T10" fmla="*/ 54 w 108"/>
                <a:gd name="T11" fmla="*/ 0 h 54"/>
                <a:gd name="T12" fmla="*/ 108 w 10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08" h="54">
                  <a:moveTo>
                    <a:pt x="108" y="54"/>
                  </a:moveTo>
                  <a:cubicBezTo>
                    <a:pt x="96" y="54"/>
                    <a:pt x="96" y="54"/>
                    <a:pt x="96" y="54"/>
                  </a:cubicBezTo>
                  <a:cubicBezTo>
                    <a:pt x="96" y="31"/>
                    <a:pt x="78" y="12"/>
                    <a:pt x="54" y="12"/>
                  </a:cubicBezTo>
                  <a:cubicBezTo>
                    <a:pt x="31" y="12"/>
                    <a:pt x="12" y="31"/>
                    <a:pt x="12" y="54"/>
                  </a:cubicBezTo>
                  <a:cubicBezTo>
                    <a:pt x="0" y="54"/>
                    <a:pt x="0" y="54"/>
                    <a:pt x="0" y="54"/>
                  </a:cubicBezTo>
                  <a:cubicBezTo>
                    <a:pt x="0" y="24"/>
                    <a:pt x="25" y="0"/>
                    <a:pt x="54" y="0"/>
                  </a:cubicBezTo>
                  <a:cubicBezTo>
                    <a:pt x="84" y="0"/>
                    <a:pt x="108" y="24"/>
                    <a:pt x="10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3" name="ZoneTexte 2">
            <a:extLst>
              <a:ext uri="{FF2B5EF4-FFF2-40B4-BE49-F238E27FC236}">
                <a16:creationId xmlns:a16="http://schemas.microsoft.com/office/drawing/2014/main" id="{C715F667-60C4-0010-7C3D-2AB6A668682A}"/>
              </a:ext>
            </a:extLst>
          </p:cNvPr>
          <p:cNvSpPr txBox="1"/>
          <p:nvPr/>
        </p:nvSpPr>
        <p:spPr>
          <a:xfrm>
            <a:off x="479120" y="1574123"/>
            <a:ext cx="3048000" cy="3640740"/>
          </a:xfrm>
          <a:prstGeom prst="rect">
            <a:avLst/>
          </a:prstGeom>
          <a:noFill/>
        </p:spPr>
        <p:txBody>
          <a:bodyPr wrap="square">
            <a:spAutoFit/>
          </a:bodyPr>
          <a:lstStyle/>
          <a:p>
            <a:pPr marL="0" marR="0" lvl="0" indent="0" algn="just" defTabSz="1219170" rtl="0" eaLnBrk="1" fontAlgn="auto" latinLnBrk="0" hangingPunct="1">
              <a:lnSpc>
                <a:spcPct val="107000"/>
              </a:lnSpc>
              <a:spcBef>
                <a:spcPts val="0"/>
              </a:spcBef>
              <a:spcAft>
                <a:spcPts val="0"/>
              </a:spcAft>
              <a:buClr>
                <a:srgbClr val="00B050"/>
              </a:buClr>
              <a:buSzTx/>
              <a:buFontTx/>
              <a:buNone/>
              <a:tabLst/>
              <a:defRPr/>
            </a:pPr>
            <a:endParaRPr kumimoji="0" lang="fr-FR" sz="1200" b="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Modalité d’orientation collective bâtie autour d’un entretien « flash » d’une vingtaine de minutes (orientation organisme référent, inscription à France Travail) et d’un parcours découverte de stands partenaires : TCL - transports en commun, CPAM (activation des droits, Complémentaire Santé Solidaire), maisons de la métropole, droits et devoirs etc.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Lyon</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Guichet dédié à la recherche d’un mode de garde pour les allocataires du RSA : définition du besoin, identification de la solution adéquate, médiation entre l’allocataire du RSA et l’offre ciblée, soutien aux démarches administratives, </a:t>
            </a:r>
            <a:r>
              <a:rPr kumimoji="0" lang="fr-FR"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Bouches du Rhône</a:t>
            </a:r>
            <a:endPar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 coins arrondis 5">
            <a:extLst>
              <a:ext uri="{FF2B5EF4-FFF2-40B4-BE49-F238E27FC236}">
                <a16:creationId xmlns:a16="http://schemas.microsoft.com/office/drawing/2014/main" id="{DE9665FA-FB5E-FE59-A8D6-CDE0126237D7}"/>
              </a:ext>
            </a:extLst>
          </p:cNvPr>
          <p:cNvSpPr/>
          <p:nvPr/>
        </p:nvSpPr>
        <p:spPr>
          <a:xfrm>
            <a:off x="8284382" y="1664195"/>
            <a:ext cx="3455002" cy="4679852"/>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Plan d'action et visites entreprises en binôme ou trinôme entre acteurs du RPE, pour sensibiliser au recrutement inclusif et présenter l’offre de service commune CD-FT-DDETS : La poste, Centre de gestion, UIMM, Hospices de Beaune, SEB…  Diffusion du support de présentation par LES. </a:t>
            </a:r>
            <a:r>
              <a:rPr kumimoji="0" lang="fr-FR" sz="120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Lab</a:t>
            </a:r>
            <a:r>
              <a:rPr kumimoji="0" 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coordination du RPE sur les actions vers l’entreprises (13 mars 24). </a:t>
            </a:r>
            <a:r>
              <a:rPr kumimoji="0" 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Côte d’Or, </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Approche sur deux secteurs en tension (Espaces Verts et Hôtellerie Restauration) : « Faire découvrir les métiers du territoire aux allocataires du RSA autrement avec l’appui des entreprises » (vidéos de découverte de métiers du territoire sur 3 minutes…).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Loiret</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Mobilisation pour l'immersion pro : 76 entreprises sur Péronne et 69 entreprises sur Albert référencées sur la plateforme Immersion facilitée. Visite d'Airbus pour un groupe de 13 BRSA.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Somme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Organisation d'un forum </a:t>
            </a:r>
            <a:r>
              <a:rPr kumimoji="0" lang="fr-FR" sz="1200" i="0" u="none" strike="noStrike" kern="1200" cap="none" spc="-27"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Laon’Ploi</a:t>
            </a: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avec les chambres consulaires et la fédération du bâtiment (nov. 2023).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Aisne</a:t>
            </a:r>
          </a:p>
          <a:p>
            <a:pPr marL="0" marR="0" lvl="0" indent="0" algn="just" defTabSz="1219170" rtl="0" eaLnBrk="1" fontAlgn="auto" latinLnBrk="0" hangingPunct="1">
              <a:lnSpc>
                <a:spcPct val="107000"/>
              </a:lnSpc>
              <a:spcBef>
                <a:spcPts val="0"/>
              </a:spcBef>
              <a:spcAft>
                <a:spcPts val="0"/>
              </a:spcAft>
              <a:buClr>
                <a:srgbClr val="00B050"/>
              </a:buClr>
              <a:buSzTx/>
              <a:buFontTx/>
              <a:buNone/>
              <a:tabLst/>
              <a:defRPr/>
            </a:pPr>
            <a:endParaRPr kumimoji="0" lang="fr-FR" sz="11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100" b="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 coins arrondis 6">
            <a:extLst>
              <a:ext uri="{FF2B5EF4-FFF2-40B4-BE49-F238E27FC236}">
                <a16:creationId xmlns:a16="http://schemas.microsoft.com/office/drawing/2014/main" id="{1DD0A9E3-C033-641C-5564-4B9E661F75B6}"/>
              </a:ext>
            </a:extLst>
          </p:cNvPr>
          <p:cNvSpPr/>
          <p:nvPr/>
        </p:nvSpPr>
        <p:spPr>
          <a:xfrm>
            <a:off x="4227443" y="1664195"/>
            <a:ext cx="3569480" cy="4679852"/>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32822" indent="-232822" algn="just" defTabSz="1219170">
              <a:lnSpc>
                <a:spcPct val="107000"/>
              </a:lnSpc>
              <a:buClr>
                <a:srgbClr val="00B050"/>
              </a:buClr>
              <a:buFont typeface="Wingdings" panose="05000000000000000000" pitchFamily="2" charset="2"/>
              <a:buChar char="ü"/>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Action de redynamisation construite autour de 3 séquences collectives de 3h animées par un binôme Psychologue – Conseiller France Travail et proposées en début de parcours : 1) Mes « soft </a:t>
            </a:r>
            <a:r>
              <a:rPr kumimoji="0" lang="fr-FR" sz="1200" i="0" u="none" strike="noStrike" kern="5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skills</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et mes forces 2) Mes valeurs : 3) L’ </a:t>
            </a:r>
            <a:r>
              <a:rPr kumimoji="0" lang="fr-FR" sz="1200" i="0" u="none" strike="noStrike" kern="5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Explorama</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un exercice permettant d’identifier le ou les environnements professionnels susceptibles d’être les plus en adéquation avec le profil et le projet de l’allocataire du RSA</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Eure</a:t>
            </a:r>
            <a:endPar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32822" indent="-232822" algn="just" defTabSz="1219170">
              <a:lnSpc>
                <a:spcPct val="107000"/>
              </a:lnSpc>
              <a:buClr>
                <a:srgbClr val="00B050"/>
              </a:buClr>
              <a:buFont typeface="Wingdings" panose="05000000000000000000" pitchFamily="2" charset="2"/>
              <a:buChar char="ü"/>
              <a:defRPr/>
            </a:pPr>
            <a:r>
              <a:rPr kumimoji="0" lang="fr-FR" sz="1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Accompagnement au permis de conduire automobile pour les publics en insertion mis en œuvre par une auto-école sociale « En route vers le permis » : diagnostic mobilité, accompagnement au passage du permis de conduire, soutien financier. </a:t>
            </a:r>
            <a:r>
              <a:rPr kumimoji="0" lang="fr-FR"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Ille et Vilaine,</a:t>
            </a:r>
          </a:p>
          <a:p>
            <a:pPr marL="232822" indent="-232822" algn="just" defTabSz="1219170">
              <a:lnSpc>
                <a:spcPct val="107000"/>
              </a:lnSpc>
              <a:buClr>
                <a:srgbClr val="00B050"/>
              </a:buClr>
              <a:buFont typeface="Wingdings" panose="05000000000000000000" pitchFamily="2" charset="2"/>
              <a:buChar char="ü"/>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Découverte des métiers de l’aide à domicile : parcours spécifique incluant sensibilisation, immersion professionnelle, tutorat, formation et cumul temporaire RSA – salaires,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Yonne.</a:t>
            </a:r>
          </a:p>
          <a:p>
            <a:pPr marL="232822" indent="-232822" algn="just" defTabSz="1219170">
              <a:lnSpc>
                <a:spcPct val="107000"/>
              </a:lnSpc>
              <a:buClr>
                <a:srgbClr val="00B050"/>
              </a:buClr>
              <a:buFont typeface="Wingdings" panose="05000000000000000000" pitchFamily="2" charset="2"/>
              <a:buChar char="ü"/>
              <a:defRPr/>
            </a:pPr>
            <a:endParaRPr lang="fr-FR" sz="1200" kern="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32822" indent="-232822" algn="just" defTabSz="1219170">
              <a:lnSpc>
                <a:spcPct val="107000"/>
              </a:lnSpc>
              <a:buClr>
                <a:srgbClr val="00B050"/>
              </a:buClr>
              <a:buFont typeface="Wingdings" panose="05000000000000000000" pitchFamily="2" charset="2"/>
              <a:buChar char="ü"/>
              <a:defRPr/>
            </a:pPr>
            <a:endParaRPr lang="fr-FR" sz="1200" kern="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100" b="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1597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81899" y="347161"/>
            <a:ext cx="9525589" cy="430887"/>
          </a:xfrm>
          <a:prstGeom prst="rect">
            <a:avLst/>
          </a:prstGeom>
        </p:spPr>
        <p:txBody>
          <a:bodyPr wrap="square">
            <a:spAutoFit/>
          </a:bodyPr>
          <a:lstStyle/>
          <a:p>
            <a:pPr>
              <a:defRPr/>
            </a:pPr>
            <a:r>
              <a:rPr kumimoji="0" lang="fr-FR" sz="2200" b="1" i="0" u="none" strike="noStrike" kern="1200" cap="none" spc="0" normalizeH="0" baseline="0" noProof="0" dirty="0">
                <a:ln>
                  <a:noFill/>
                </a:ln>
                <a:solidFill>
                  <a:srgbClr val="1D3D91"/>
                </a:solidFill>
                <a:effectLst/>
                <a:uLnTx/>
                <a:uFillTx/>
                <a:latin typeface="Arial"/>
                <a:ea typeface="+mn-ea"/>
                <a:cs typeface="+mn-cs"/>
              </a:rPr>
              <a:t>Quelques bonnes pratiques à partager (</a:t>
            </a:r>
            <a:r>
              <a:rPr kumimoji="0" lang="fr-FR" sz="2200" b="1" i="1" u="none" strike="noStrike" kern="1200" cap="none" spc="0" normalizeH="0" baseline="0" noProof="0" dirty="0">
                <a:ln>
                  <a:noFill/>
                </a:ln>
                <a:solidFill>
                  <a:srgbClr val="1D3D91"/>
                </a:solidFill>
                <a:effectLst/>
                <a:uLnTx/>
                <a:uFillTx/>
                <a:latin typeface="Arial"/>
                <a:ea typeface="+mn-ea"/>
                <a:cs typeface="+mn-cs"/>
              </a:rPr>
              <a:t>illustratif non-exhaustif</a:t>
            </a:r>
            <a:r>
              <a:rPr kumimoji="0" lang="fr-FR" sz="2200" b="1" i="0" u="none" strike="noStrike" kern="1200" cap="none" spc="0" normalizeH="0" baseline="0" noProof="0" dirty="0">
                <a:ln>
                  <a:noFill/>
                </a:ln>
                <a:solidFill>
                  <a:srgbClr val="1D3D91"/>
                </a:solidFill>
                <a:effectLst/>
                <a:uLnTx/>
                <a:uFillTx/>
                <a:latin typeface="Arial"/>
                <a:ea typeface="+mn-ea"/>
                <a:cs typeface="+mn-cs"/>
              </a:rPr>
              <a:t>) </a:t>
            </a:r>
            <a:r>
              <a:rPr lang="fr-FR" sz="2200" b="1" noProof="0" dirty="0">
                <a:solidFill>
                  <a:srgbClr val="FFC000"/>
                </a:solidFill>
              </a:rPr>
              <a:t>3</a:t>
            </a:r>
            <a:r>
              <a:rPr lang="fr-FR" sz="2200" b="1" dirty="0">
                <a:solidFill>
                  <a:srgbClr val="FFC000"/>
                </a:solidFill>
              </a:rPr>
              <a:t>/3</a:t>
            </a:r>
          </a:p>
        </p:txBody>
      </p:sp>
      <p:sp>
        <p:nvSpPr>
          <p:cNvPr id="5" name="Rectangle : coins arrondis 4">
            <a:extLst>
              <a:ext uri="{FF2B5EF4-FFF2-40B4-BE49-F238E27FC236}">
                <a16:creationId xmlns:a16="http://schemas.microsoft.com/office/drawing/2014/main" id="{FA6E3B9D-869B-369C-1C5F-001A4F86DDC9}"/>
              </a:ext>
            </a:extLst>
          </p:cNvPr>
          <p:cNvSpPr/>
          <p:nvPr/>
        </p:nvSpPr>
        <p:spPr>
          <a:xfrm>
            <a:off x="452616" y="1664194"/>
            <a:ext cx="3178479" cy="4711554"/>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0" marR="0" lvl="0" indent="0" algn="just" defTabSz="1219170" rtl="0" eaLnBrk="1" fontAlgn="auto" latinLnBrk="0" hangingPunct="1">
              <a:lnSpc>
                <a:spcPct val="107000"/>
              </a:lnSpc>
              <a:spcBef>
                <a:spcPts val="0"/>
              </a:spcBef>
              <a:spcAft>
                <a:spcPts val="0"/>
              </a:spcAft>
              <a:buClr>
                <a:srgbClr val="00B050"/>
              </a:buClr>
              <a:buSzTx/>
              <a:buFontTx/>
              <a:buNone/>
              <a:tabLst/>
              <a:defRPr/>
            </a:pPr>
            <a:endParaRPr kumimoji="0" lang="fr-FR" sz="1100" b="1"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ZoneTexte 13">
            <a:extLst>
              <a:ext uri="{FF2B5EF4-FFF2-40B4-BE49-F238E27FC236}">
                <a16:creationId xmlns:a16="http://schemas.microsoft.com/office/drawing/2014/main" id="{906AE204-E60A-EC7E-B057-E7EED214251C}"/>
              </a:ext>
            </a:extLst>
          </p:cNvPr>
          <p:cNvSpPr txBox="1"/>
          <p:nvPr/>
        </p:nvSpPr>
        <p:spPr>
          <a:xfrm>
            <a:off x="452617" y="1265043"/>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ENTREE EN PARCOURS</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BE30E0AF-8FCE-72EE-9735-681693F25B55}"/>
              </a:ext>
            </a:extLst>
          </p:cNvPr>
          <p:cNvSpPr txBox="1"/>
          <p:nvPr/>
        </p:nvSpPr>
        <p:spPr>
          <a:xfrm>
            <a:off x="4460172" y="1235569"/>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ACCOMPAGNEMENT</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ZoneTexte 16">
            <a:extLst>
              <a:ext uri="{FF2B5EF4-FFF2-40B4-BE49-F238E27FC236}">
                <a16:creationId xmlns:a16="http://schemas.microsoft.com/office/drawing/2014/main" id="{32A64B8B-BDA1-84BC-A5CB-B5A7DC3338A5}"/>
              </a:ext>
            </a:extLst>
          </p:cNvPr>
          <p:cNvSpPr txBox="1"/>
          <p:nvPr/>
        </p:nvSpPr>
        <p:spPr>
          <a:xfrm>
            <a:off x="8467728" y="1235569"/>
            <a:ext cx="27397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D3D91"/>
                </a:solidFill>
                <a:effectLst/>
                <a:uLnTx/>
                <a:uFillTx/>
                <a:latin typeface="Arial"/>
                <a:ea typeface="+mn-ea"/>
                <a:cs typeface="+mn-cs"/>
              </a:rPr>
              <a:t>ENTREPRISE</a:t>
            </a: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 name="Group 36">
            <a:extLst>
              <a:ext uri="{FF2B5EF4-FFF2-40B4-BE49-F238E27FC236}">
                <a16:creationId xmlns:a16="http://schemas.microsoft.com/office/drawing/2014/main" id="{EF26DBCE-2FFE-B03E-AF39-6402965DDA2B}"/>
              </a:ext>
            </a:extLst>
          </p:cNvPr>
          <p:cNvGrpSpPr>
            <a:grpSpLocks noChangeAspect="1"/>
          </p:cNvGrpSpPr>
          <p:nvPr/>
        </p:nvGrpSpPr>
        <p:grpSpPr bwMode="auto">
          <a:xfrm>
            <a:off x="1600059" y="1011154"/>
            <a:ext cx="444877" cy="166045"/>
            <a:chOff x="4479" y="572"/>
            <a:chExt cx="426" cy="159"/>
          </a:xfrm>
          <a:solidFill>
            <a:schemeClr val="tx1"/>
          </a:solidFill>
        </p:grpSpPr>
        <p:sp>
          <p:nvSpPr>
            <p:cNvPr id="21" name="Freeform 37">
              <a:extLst>
                <a:ext uri="{FF2B5EF4-FFF2-40B4-BE49-F238E27FC236}">
                  <a16:creationId xmlns:a16="http://schemas.microsoft.com/office/drawing/2014/main" id="{D23B0FB1-B75C-1CF2-2248-2F7D8D592049}"/>
                </a:ext>
              </a:extLst>
            </p:cNvPr>
            <p:cNvSpPr>
              <a:spLocks noEditPoints="1"/>
            </p:cNvSpPr>
            <p:nvPr/>
          </p:nvSpPr>
          <p:spPr bwMode="auto">
            <a:xfrm>
              <a:off x="4515" y="572"/>
              <a:ext cx="159" cy="159"/>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8" y="96"/>
                    <a:pt x="96" y="77"/>
                    <a:pt x="96" y="54"/>
                  </a:cubicBezTo>
                  <a:cubicBezTo>
                    <a:pt x="96" y="31"/>
                    <a:pt x="7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38">
              <a:extLst>
                <a:ext uri="{FF2B5EF4-FFF2-40B4-BE49-F238E27FC236}">
                  <a16:creationId xmlns:a16="http://schemas.microsoft.com/office/drawing/2014/main" id="{0509B776-E2B8-CE15-E16B-06DBC8E18F8B}"/>
                </a:ext>
              </a:extLst>
            </p:cNvPr>
            <p:cNvSpPr>
              <a:spLocks noEditPoints="1"/>
            </p:cNvSpPr>
            <p:nvPr/>
          </p:nvSpPr>
          <p:spPr bwMode="auto">
            <a:xfrm>
              <a:off x="4710" y="572"/>
              <a:ext cx="160" cy="159"/>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8" y="96"/>
                    <a:pt x="96" y="77"/>
                    <a:pt x="96" y="54"/>
                  </a:cubicBezTo>
                  <a:cubicBezTo>
                    <a:pt x="96" y="31"/>
                    <a:pt x="7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39">
              <a:extLst>
                <a:ext uri="{FF2B5EF4-FFF2-40B4-BE49-F238E27FC236}">
                  <a16:creationId xmlns:a16="http://schemas.microsoft.com/office/drawing/2014/main" id="{D5C40802-96CC-AFCB-1F7E-36B532464155}"/>
                </a:ext>
              </a:extLst>
            </p:cNvPr>
            <p:cNvSpPr>
              <a:spLocks/>
            </p:cNvSpPr>
            <p:nvPr/>
          </p:nvSpPr>
          <p:spPr bwMode="auto">
            <a:xfrm>
              <a:off x="4657" y="616"/>
              <a:ext cx="71" cy="44"/>
            </a:xfrm>
            <a:custGeom>
              <a:avLst/>
              <a:gdLst>
                <a:gd name="T0" fmla="*/ 42 w 48"/>
                <a:gd name="T1" fmla="*/ 30 h 30"/>
                <a:gd name="T2" fmla="*/ 36 w 48"/>
                <a:gd name="T3" fmla="*/ 24 h 30"/>
                <a:gd name="T4" fmla="*/ 24 w 48"/>
                <a:gd name="T5" fmla="*/ 12 h 30"/>
                <a:gd name="T6" fmla="*/ 12 w 48"/>
                <a:gd name="T7" fmla="*/ 24 h 30"/>
                <a:gd name="T8" fmla="*/ 6 w 48"/>
                <a:gd name="T9" fmla="*/ 30 h 30"/>
                <a:gd name="T10" fmla="*/ 0 w 48"/>
                <a:gd name="T11" fmla="*/ 24 h 30"/>
                <a:gd name="T12" fmla="*/ 24 w 48"/>
                <a:gd name="T13" fmla="*/ 0 h 30"/>
                <a:gd name="T14" fmla="*/ 48 w 48"/>
                <a:gd name="T15" fmla="*/ 24 h 30"/>
                <a:gd name="T16" fmla="*/ 42 w 4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0">
                  <a:moveTo>
                    <a:pt x="42" y="30"/>
                  </a:moveTo>
                  <a:cubicBezTo>
                    <a:pt x="39" y="30"/>
                    <a:pt x="36" y="27"/>
                    <a:pt x="36" y="24"/>
                  </a:cubicBezTo>
                  <a:cubicBezTo>
                    <a:pt x="36" y="17"/>
                    <a:pt x="31" y="12"/>
                    <a:pt x="24" y="12"/>
                  </a:cubicBezTo>
                  <a:cubicBezTo>
                    <a:pt x="18" y="12"/>
                    <a:pt x="12" y="17"/>
                    <a:pt x="12" y="24"/>
                  </a:cubicBezTo>
                  <a:cubicBezTo>
                    <a:pt x="12" y="27"/>
                    <a:pt x="10" y="30"/>
                    <a:pt x="6" y="30"/>
                  </a:cubicBezTo>
                  <a:cubicBezTo>
                    <a:pt x="3" y="30"/>
                    <a:pt x="0" y="27"/>
                    <a:pt x="0" y="24"/>
                  </a:cubicBezTo>
                  <a:cubicBezTo>
                    <a:pt x="0" y="11"/>
                    <a:pt x="11" y="0"/>
                    <a:pt x="24" y="0"/>
                  </a:cubicBezTo>
                  <a:cubicBezTo>
                    <a:pt x="38" y="0"/>
                    <a:pt x="48" y="11"/>
                    <a:pt x="48" y="24"/>
                  </a:cubicBezTo>
                  <a:cubicBezTo>
                    <a:pt x="48" y="27"/>
                    <a:pt x="4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40">
              <a:extLst>
                <a:ext uri="{FF2B5EF4-FFF2-40B4-BE49-F238E27FC236}">
                  <a16:creationId xmlns:a16="http://schemas.microsoft.com/office/drawing/2014/main" id="{D18EB0BB-1719-0331-3EEF-2268D5196E98}"/>
                </a:ext>
              </a:extLst>
            </p:cNvPr>
            <p:cNvSpPr>
              <a:spLocks/>
            </p:cNvSpPr>
            <p:nvPr/>
          </p:nvSpPr>
          <p:spPr bwMode="auto">
            <a:xfrm>
              <a:off x="4479" y="597"/>
              <a:ext cx="30" cy="63"/>
            </a:xfrm>
            <a:custGeom>
              <a:avLst/>
              <a:gdLst>
                <a:gd name="T0" fmla="*/ 6 w 20"/>
                <a:gd name="T1" fmla="*/ 43 h 43"/>
                <a:gd name="T2" fmla="*/ 0 w 20"/>
                <a:gd name="T3" fmla="*/ 37 h 43"/>
                <a:gd name="T4" fmla="*/ 8 w 20"/>
                <a:gd name="T5" fmla="*/ 5 h 43"/>
                <a:gd name="T6" fmla="*/ 15 w 20"/>
                <a:gd name="T7" fmla="*/ 2 h 43"/>
                <a:gd name="T8" fmla="*/ 18 w 20"/>
                <a:gd name="T9" fmla="*/ 10 h 43"/>
                <a:gd name="T10" fmla="*/ 12 w 20"/>
                <a:gd name="T11" fmla="*/ 37 h 43"/>
                <a:gd name="T12" fmla="*/ 6 w 20"/>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0" h="43">
                  <a:moveTo>
                    <a:pt x="6" y="43"/>
                  </a:moveTo>
                  <a:cubicBezTo>
                    <a:pt x="3" y="43"/>
                    <a:pt x="0" y="40"/>
                    <a:pt x="0" y="37"/>
                  </a:cubicBezTo>
                  <a:cubicBezTo>
                    <a:pt x="0" y="26"/>
                    <a:pt x="3" y="15"/>
                    <a:pt x="8" y="5"/>
                  </a:cubicBezTo>
                  <a:cubicBezTo>
                    <a:pt x="9" y="2"/>
                    <a:pt x="12" y="0"/>
                    <a:pt x="15" y="2"/>
                  </a:cubicBezTo>
                  <a:cubicBezTo>
                    <a:pt x="18" y="3"/>
                    <a:pt x="20" y="7"/>
                    <a:pt x="18" y="10"/>
                  </a:cubicBezTo>
                  <a:cubicBezTo>
                    <a:pt x="14" y="18"/>
                    <a:pt x="12" y="27"/>
                    <a:pt x="12" y="37"/>
                  </a:cubicBezTo>
                  <a:cubicBezTo>
                    <a:pt x="12" y="40"/>
                    <a:pt x="10" y="43"/>
                    <a:pt x="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41">
              <a:extLst>
                <a:ext uri="{FF2B5EF4-FFF2-40B4-BE49-F238E27FC236}">
                  <a16:creationId xmlns:a16="http://schemas.microsoft.com/office/drawing/2014/main" id="{A631B9CD-0F13-6B5D-5418-71A2F1BD9036}"/>
                </a:ext>
              </a:extLst>
            </p:cNvPr>
            <p:cNvSpPr>
              <a:spLocks/>
            </p:cNvSpPr>
            <p:nvPr/>
          </p:nvSpPr>
          <p:spPr bwMode="auto">
            <a:xfrm>
              <a:off x="4877" y="597"/>
              <a:ext cx="28" cy="63"/>
            </a:xfrm>
            <a:custGeom>
              <a:avLst/>
              <a:gdLst>
                <a:gd name="T0" fmla="*/ 13 w 19"/>
                <a:gd name="T1" fmla="*/ 43 h 43"/>
                <a:gd name="T2" fmla="*/ 7 w 19"/>
                <a:gd name="T3" fmla="*/ 37 h 43"/>
                <a:gd name="T4" fmla="*/ 1 w 19"/>
                <a:gd name="T5" fmla="*/ 10 h 43"/>
                <a:gd name="T6" fmla="*/ 4 w 19"/>
                <a:gd name="T7" fmla="*/ 2 h 43"/>
                <a:gd name="T8" fmla="*/ 12 w 19"/>
                <a:gd name="T9" fmla="*/ 5 h 43"/>
                <a:gd name="T10" fmla="*/ 19 w 19"/>
                <a:gd name="T11" fmla="*/ 37 h 43"/>
                <a:gd name="T12" fmla="*/ 13 w 1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9" h="43">
                  <a:moveTo>
                    <a:pt x="13" y="43"/>
                  </a:moveTo>
                  <a:cubicBezTo>
                    <a:pt x="10" y="43"/>
                    <a:pt x="7" y="40"/>
                    <a:pt x="7" y="37"/>
                  </a:cubicBezTo>
                  <a:cubicBezTo>
                    <a:pt x="7" y="27"/>
                    <a:pt x="5" y="18"/>
                    <a:pt x="1" y="10"/>
                  </a:cubicBezTo>
                  <a:cubicBezTo>
                    <a:pt x="0" y="7"/>
                    <a:pt x="1" y="3"/>
                    <a:pt x="4" y="2"/>
                  </a:cubicBezTo>
                  <a:cubicBezTo>
                    <a:pt x="7" y="0"/>
                    <a:pt x="11" y="2"/>
                    <a:pt x="12" y="5"/>
                  </a:cubicBezTo>
                  <a:cubicBezTo>
                    <a:pt x="17" y="15"/>
                    <a:pt x="19" y="26"/>
                    <a:pt x="19" y="37"/>
                  </a:cubicBezTo>
                  <a:cubicBezTo>
                    <a:pt x="19" y="40"/>
                    <a:pt x="17" y="43"/>
                    <a:pt x="1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 name="Freeform 127">
            <a:extLst>
              <a:ext uri="{FF2B5EF4-FFF2-40B4-BE49-F238E27FC236}">
                <a16:creationId xmlns:a16="http://schemas.microsoft.com/office/drawing/2014/main" id="{64480D7F-EC86-30B5-6C8A-40BDBE45E550}"/>
              </a:ext>
            </a:extLst>
          </p:cNvPr>
          <p:cNvSpPr>
            <a:spLocks noEditPoints="1"/>
          </p:cNvSpPr>
          <p:nvPr/>
        </p:nvSpPr>
        <p:spPr bwMode="auto">
          <a:xfrm>
            <a:off x="5645831" y="892884"/>
            <a:ext cx="368441" cy="284315"/>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4">
            <a:extLst>
              <a:ext uri="{FF2B5EF4-FFF2-40B4-BE49-F238E27FC236}">
                <a16:creationId xmlns:a16="http://schemas.microsoft.com/office/drawing/2014/main" id="{9C83EEE3-5088-40A7-5BFD-E74616CFE0FE}"/>
              </a:ext>
            </a:extLst>
          </p:cNvPr>
          <p:cNvGrpSpPr>
            <a:grpSpLocks noChangeAspect="1"/>
          </p:cNvGrpSpPr>
          <p:nvPr/>
        </p:nvGrpSpPr>
        <p:grpSpPr bwMode="auto">
          <a:xfrm>
            <a:off x="9522076" y="852675"/>
            <a:ext cx="366805" cy="316957"/>
            <a:chOff x="367" y="482"/>
            <a:chExt cx="390" cy="337"/>
          </a:xfrm>
          <a:solidFill>
            <a:schemeClr val="tx1"/>
          </a:solidFill>
        </p:grpSpPr>
        <p:sp>
          <p:nvSpPr>
            <p:cNvPr id="28" name="Freeform 5">
              <a:extLst>
                <a:ext uri="{FF2B5EF4-FFF2-40B4-BE49-F238E27FC236}">
                  <a16:creationId xmlns:a16="http://schemas.microsoft.com/office/drawing/2014/main" id="{3610C2F5-A4A7-F483-A9EC-16C1F49547E0}"/>
                </a:ext>
              </a:extLst>
            </p:cNvPr>
            <p:cNvSpPr>
              <a:spLocks/>
            </p:cNvSpPr>
            <p:nvPr/>
          </p:nvSpPr>
          <p:spPr bwMode="auto">
            <a:xfrm>
              <a:off x="367"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6">
              <a:extLst>
                <a:ext uri="{FF2B5EF4-FFF2-40B4-BE49-F238E27FC236}">
                  <a16:creationId xmlns:a16="http://schemas.microsoft.com/office/drawing/2014/main" id="{95BEFB65-6BB0-6FBD-2373-BE33400B5742}"/>
                </a:ext>
              </a:extLst>
            </p:cNvPr>
            <p:cNvSpPr>
              <a:spLocks/>
            </p:cNvSpPr>
            <p:nvPr/>
          </p:nvSpPr>
          <p:spPr bwMode="auto">
            <a:xfrm>
              <a:off x="580" y="642"/>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7">
              <a:extLst>
                <a:ext uri="{FF2B5EF4-FFF2-40B4-BE49-F238E27FC236}">
                  <a16:creationId xmlns:a16="http://schemas.microsoft.com/office/drawing/2014/main" id="{5F557D8C-75D5-FFAE-6529-9AAC91902DFD}"/>
                </a:ext>
              </a:extLst>
            </p:cNvPr>
            <p:cNvSpPr>
              <a:spLocks noEditPoints="1"/>
            </p:cNvSpPr>
            <p:nvPr/>
          </p:nvSpPr>
          <p:spPr bwMode="auto">
            <a:xfrm>
              <a:off x="367" y="553"/>
              <a:ext cx="390" cy="266"/>
            </a:xfrm>
            <a:custGeom>
              <a:avLst/>
              <a:gdLst>
                <a:gd name="T0" fmla="*/ 258 w 264"/>
                <a:gd name="T1" fmla="*/ 180 h 180"/>
                <a:gd name="T2" fmla="*/ 6 w 264"/>
                <a:gd name="T3" fmla="*/ 180 h 180"/>
                <a:gd name="T4" fmla="*/ 0 w 264"/>
                <a:gd name="T5" fmla="*/ 174 h 180"/>
                <a:gd name="T6" fmla="*/ 0 w 264"/>
                <a:gd name="T7" fmla="*/ 6 h 180"/>
                <a:gd name="T8" fmla="*/ 6 w 264"/>
                <a:gd name="T9" fmla="*/ 0 h 180"/>
                <a:gd name="T10" fmla="*/ 258 w 264"/>
                <a:gd name="T11" fmla="*/ 0 h 180"/>
                <a:gd name="T12" fmla="*/ 264 w 264"/>
                <a:gd name="T13" fmla="*/ 6 h 180"/>
                <a:gd name="T14" fmla="*/ 264 w 264"/>
                <a:gd name="T15" fmla="*/ 174 h 180"/>
                <a:gd name="T16" fmla="*/ 258 w 264"/>
                <a:gd name="T17" fmla="*/ 180 h 180"/>
                <a:gd name="T18" fmla="*/ 12 w 264"/>
                <a:gd name="T19" fmla="*/ 168 h 180"/>
                <a:gd name="T20" fmla="*/ 252 w 264"/>
                <a:gd name="T21" fmla="*/ 168 h 180"/>
                <a:gd name="T22" fmla="*/ 252 w 264"/>
                <a:gd name="T23" fmla="*/ 12 h 180"/>
                <a:gd name="T24" fmla="*/ 12 w 264"/>
                <a:gd name="T25" fmla="*/ 12 h 180"/>
                <a:gd name="T26" fmla="*/ 12 w 264"/>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180">
                  <a:moveTo>
                    <a:pt x="258" y="180"/>
                  </a:moveTo>
                  <a:cubicBezTo>
                    <a:pt x="6" y="180"/>
                    <a:pt x="6" y="180"/>
                    <a:pt x="6" y="180"/>
                  </a:cubicBezTo>
                  <a:cubicBezTo>
                    <a:pt x="3" y="180"/>
                    <a:pt x="0" y="177"/>
                    <a:pt x="0" y="174"/>
                  </a:cubicBezTo>
                  <a:cubicBezTo>
                    <a:pt x="0" y="6"/>
                    <a:pt x="0" y="6"/>
                    <a:pt x="0" y="6"/>
                  </a:cubicBezTo>
                  <a:cubicBezTo>
                    <a:pt x="0" y="3"/>
                    <a:pt x="3" y="0"/>
                    <a:pt x="6" y="0"/>
                  </a:cubicBezTo>
                  <a:cubicBezTo>
                    <a:pt x="258" y="0"/>
                    <a:pt x="258" y="0"/>
                    <a:pt x="258" y="0"/>
                  </a:cubicBezTo>
                  <a:cubicBezTo>
                    <a:pt x="262" y="0"/>
                    <a:pt x="264" y="3"/>
                    <a:pt x="264" y="6"/>
                  </a:cubicBezTo>
                  <a:cubicBezTo>
                    <a:pt x="264" y="174"/>
                    <a:pt x="264" y="174"/>
                    <a:pt x="264" y="174"/>
                  </a:cubicBezTo>
                  <a:cubicBezTo>
                    <a:pt x="264" y="177"/>
                    <a:pt x="262" y="180"/>
                    <a:pt x="258" y="180"/>
                  </a:cubicBezTo>
                  <a:close/>
                  <a:moveTo>
                    <a:pt x="12" y="168"/>
                  </a:moveTo>
                  <a:cubicBezTo>
                    <a:pt x="252" y="168"/>
                    <a:pt x="252" y="168"/>
                    <a:pt x="252" y="168"/>
                  </a:cubicBezTo>
                  <a:cubicBezTo>
                    <a:pt x="252" y="12"/>
                    <a:pt x="252" y="12"/>
                    <a:pt x="252"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8">
              <a:extLst>
                <a:ext uri="{FF2B5EF4-FFF2-40B4-BE49-F238E27FC236}">
                  <a16:creationId xmlns:a16="http://schemas.microsoft.com/office/drawing/2014/main" id="{54C68517-549D-CFA6-9DE4-50B5C55B4929}"/>
                </a:ext>
              </a:extLst>
            </p:cNvPr>
            <p:cNvSpPr>
              <a:spLocks noEditPoints="1"/>
            </p:cNvSpPr>
            <p:nvPr/>
          </p:nvSpPr>
          <p:spPr bwMode="auto">
            <a:xfrm>
              <a:off x="527" y="624"/>
              <a:ext cx="71" cy="89"/>
            </a:xfrm>
            <a:custGeom>
              <a:avLst/>
              <a:gdLst>
                <a:gd name="T0" fmla="*/ 42 w 48"/>
                <a:gd name="T1" fmla="*/ 60 h 60"/>
                <a:gd name="T2" fmla="*/ 6 w 48"/>
                <a:gd name="T3" fmla="*/ 60 h 60"/>
                <a:gd name="T4" fmla="*/ 0 w 48"/>
                <a:gd name="T5" fmla="*/ 54 h 60"/>
                <a:gd name="T6" fmla="*/ 0 w 48"/>
                <a:gd name="T7" fmla="*/ 6 h 60"/>
                <a:gd name="T8" fmla="*/ 6 w 48"/>
                <a:gd name="T9" fmla="*/ 0 h 60"/>
                <a:gd name="T10" fmla="*/ 42 w 48"/>
                <a:gd name="T11" fmla="*/ 0 h 60"/>
                <a:gd name="T12" fmla="*/ 48 w 48"/>
                <a:gd name="T13" fmla="*/ 6 h 60"/>
                <a:gd name="T14" fmla="*/ 48 w 48"/>
                <a:gd name="T15" fmla="*/ 54 h 60"/>
                <a:gd name="T16" fmla="*/ 42 w 48"/>
                <a:gd name="T17" fmla="*/ 60 h 60"/>
                <a:gd name="T18" fmla="*/ 12 w 48"/>
                <a:gd name="T19" fmla="*/ 48 h 60"/>
                <a:gd name="T20" fmla="*/ 36 w 48"/>
                <a:gd name="T21" fmla="*/ 48 h 60"/>
                <a:gd name="T22" fmla="*/ 36 w 48"/>
                <a:gd name="T23" fmla="*/ 12 h 60"/>
                <a:gd name="T24" fmla="*/ 12 w 48"/>
                <a:gd name="T25" fmla="*/ 12 h 60"/>
                <a:gd name="T26" fmla="*/ 12 w 48"/>
                <a:gd name="T2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42" y="60"/>
                  </a:moveTo>
                  <a:cubicBezTo>
                    <a:pt x="6" y="60"/>
                    <a:pt x="6" y="60"/>
                    <a:pt x="6" y="60"/>
                  </a:cubicBezTo>
                  <a:cubicBezTo>
                    <a:pt x="3" y="60"/>
                    <a:pt x="0" y="57"/>
                    <a:pt x="0" y="54"/>
                  </a:cubicBezTo>
                  <a:cubicBezTo>
                    <a:pt x="0" y="6"/>
                    <a:pt x="0" y="6"/>
                    <a:pt x="0" y="6"/>
                  </a:cubicBezTo>
                  <a:cubicBezTo>
                    <a:pt x="0" y="3"/>
                    <a:pt x="3" y="0"/>
                    <a:pt x="6" y="0"/>
                  </a:cubicBezTo>
                  <a:cubicBezTo>
                    <a:pt x="42" y="0"/>
                    <a:pt x="42" y="0"/>
                    <a:pt x="42" y="0"/>
                  </a:cubicBezTo>
                  <a:cubicBezTo>
                    <a:pt x="46" y="0"/>
                    <a:pt x="48" y="3"/>
                    <a:pt x="48" y="6"/>
                  </a:cubicBezTo>
                  <a:cubicBezTo>
                    <a:pt x="48" y="54"/>
                    <a:pt x="48" y="54"/>
                    <a:pt x="48" y="54"/>
                  </a:cubicBezTo>
                  <a:cubicBezTo>
                    <a:pt x="48" y="57"/>
                    <a:pt x="46" y="60"/>
                    <a:pt x="42" y="60"/>
                  </a:cubicBezTo>
                  <a:close/>
                  <a:moveTo>
                    <a:pt x="12" y="48"/>
                  </a:moveTo>
                  <a:cubicBezTo>
                    <a:pt x="36" y="48"/>
                    <a:pt x="36" y="48"/>
                    <a:pt x="36" y="48"/>
                  </a:cubicBezTo>
                  <a:cubicBezTo>
                    <a:pt x="36" y="12"/>
                    <a:pt x="36" y="12"/>
                    <a:pt x="36" y="12"/>
                  </a:cubicBezTo>
                  <a:cubicBezTo>
                    <a:pt x="12" y="12"/>
                    <a:pt x="12" y="12"/>
                    <a:pt x="12" y="12"/>
                  </a:cubicBezTo>
                  <a:lnTo>
                    <a:pt x="1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9">
              <a:extLst>
                <a:ext uri="{FF2B5EF4-FFF2-40B4-BE49-F238E27FC236}">
                  <a16:creationId xmlns:a16="http://schemas.microsoft.com/office/drawing/2014/main" id="{6AAED685-BE58-286B-10BA-C3F64C2B265B}"/>
                </a:ext>
              </a:extLst>
            </p:cNvPr>
            <p:cNvSpPr>
              <a:spLocks/>
            </p:cNvSpPr>
            <p:nvPr/>
          </p:nvSpPr>
          <p:spPr bwMode="auto">
            <a:xfrm>
              <a:off x="482" y="482"/>
              <a:ext cx="160" cy="80"/>
            </a:xfrm>
            <a:custGeom>
              <a:avLst/>
              <a:gdLst>
                <a:gd name="T0" fmla="*/ 108 w 108"/>
                <a:gd name="T1" fmla="*/ 54 h 54"/>
                <a:gd name="T2" fmla="*/ 96 w 108"/>
                <a:gd name="T3" fmla="*/ 54 h 54"/>
                <a:gd name="T4" fmla="*/ 54 w 108"/>
                <a:gd name="T5" fmla="*/ 12 h 54"/>
                <a:gd name="T6" fmla="*/ 12 w 108"/>
                <a:gd name="T7" fmla="*/ 54 h 54"/>
                <a:gd name="T8" fmla="*/ 0 w 108"/>
                <a:gd name="T9" fmla="*/ 54 h 54"/>
                <a:gd name="T10" fmla="*/ 54 w 108"/>
                <a:gd name="T11" fmla="*/ 0 h 54"/>
                <a:gd name="T12" fmla="*/ 108 w 10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08" h="54">
                  <a:moveTo>
                    <a:pt x="108" y="54"/>
                  </a:moveTo>
                  <a:cubicBezTo>
                    <a:pt x="96" y="54"/>
                    <a:pt x="96" y="54"/>
                    <a:pt x="96" y="54"/>
                  </a:cubicBezTo>
                  <a:cubicBezTo>
                    <a:pt x="96" y="31"/>
                    <a:pt x="78" y="12"/>
                    <a:pt x="54" y="12"/>
                  </a:cubicBezTo>
                  <a:cubicBezTo>
                    <a:pt x="31" y="12"/>
                    <a:pt x="12" y="31"/>
                    <a:pt x="12" y="54"/>
                  </a:cubicBezTo>
                  <a:cubicBezTo>
                    <a:pt x="0" y="54"/>
                    <a:pt x="0" y="54"/>
                    <a:pt x="0" y="54"/>
                  </a:cubicBezTo>
                  <a:cubicBezTo>
                    <a:pt x="0" y="24"/>
                    <a:pt x="25" y="0"/>
                    <a:pt x="54" y="0"/>
                  </a:cubicBezTo>
                  <a:cubicBezTo>
                    <a:pt x="84" y="0"/>
                    <a:pt x="108" y="24"/>
                    <a:pt x="10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3" name="ZoneTexte 2">
            <a:extLst>
              <a:ext uri="{FF2B5EF4-FFF2-40B4-BE49-F238E27FC236}">
                <a16:creationId xmlns:a16="http://schemas.microsoft.com/office/drawing/2014/main" id="{C715F667-60C4-0010-7C3D-2AB6A668682A}"/>
              </a:ext>
            </a:extLst>
          </p:cNvPr>
          <p:cNvSpPr txBox="1"/>
          <p:nvPr/>
        </p:nvSpPr>
        <p:spPr>
          <a:xfrm>
            <a:off x="479120" y="1574123"/>
            <a:ext cx="3048000" cy="3838358"/>
          </a:xfrm>
          <a:prstGeom prst="rect">
            <a:avLst/>
          </a:prstGeom>
          <a:noFill/>
        </p:spPr>
        <p:txBody>
          <a:bodyPr wrap="square">
            <a:spAutoFit/>
          </a:bodyPr>
          <a:lstStyle/>
          <a:p>
            <a:pPr marL="0" marR="0" lvl="0" indent="0" algn="just" defTabSz="1219170" rtl="0" eaLnBrk="1" fontAlgn="auto" latinLnBrk="0" hangingPunct="1">
              <a:lnSpc>
                <a:spcPct val="107000"/>
              </a:lnSpc>
              <a:spcBef>
                <a:spcPts val="0"/>
              </a:spcBef>
              <a:spcAft>
                <a:spcPts val="0"/>
              </a:spcAft>
              <a:buClr>
                <a:srgbClr val="00B050"/>
              </a:buClr>
              <a:buSzTx/>
              <a:buFontTx/>
              <a:buNone/>
              <a:tabLst/>
              <a:defRPr/>
            </a:pPr>
            <a:endParaRPr kumimoji="0" lang="fr-FR" sz="1200" b="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Modalité d’orientation collective bâtie autour d’un entretien « flash » d’une vingtaine de minutes (orientation organisme référent, inscription à France Travail) et d’un parcours découverte de stands partenaires : TCL - transports en commun, CPAM (activation des droits, Complémentaire Santé Solidaire), maisons de la métropole, droits et devoirs etc.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Lyon</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Guichet dédié à la recherche d’un mode de garde pour les allocataires du RSA : définition du besoin, identification de la solution adéquate, médiation entre l’allocataire du RSA et l’offre ciblée, soutien aux démarches administratives, </a:t>
            </a:r>
            <a:r>
              <a:rPr kumimoji="0" lang="fr-FR"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Bouches du Rhône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lang="fr-FR" sz="1200" kern="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Etc</a:t>
            </a:r>
            <a:endPar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 coins arrondis 5">
            <a:extLst>
              <a:ext uri="{FF2B5EF4-FFF2-40B4-BE49-F238E27FC236}">
                <a16:creationId xmlns:a16="http://schemas.microsoft.com/office/drawing/2014/main" id="{DE9665FA-FB5E-FE59-A8D6-CDE0126237D7}"/>
              </a:ext>
            </a:extLst>
          </p:cNvPr>
          <p:cNvSpPr/>
          <p:nvPr/>
        </p:nvSpPr>
        <p:spPr>
          <a:xfrm>
            <a:off x="8284382" y="1664195"/>
            <a:ext cx="3455002" cy="4588220"/>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Organisation d’un rallye entreprises avec LES,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Pyrénées Atlantiques</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GT entreprises </a:t>
            </a:r>
            <a:r>
              <a:rPr kumimoji="0" lang="fr-FR" sz="1200" i="0" u="none" strike="noStrike" kern="1200" cap="none" spc="-27"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a:t>
            </a: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-animé avec une agglo porteuse d’un PLIE,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Loire-Atlantique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Forum des prescripteurs IAE, en présence de la VP, </a:t>
            </a:r>
            <a:r>
              <a:rPr kumimoji="0" lang="fr-FR" sz="1200" b="1"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Yonne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lang="fr-FR" sz="1200" spc="-27" dirty="0" err="1">
                <a:solidFill>
                  <a:srgbClr val="000000"/>
                </a:solidFill>
                <a:latin typeface="Calibri" panose="020F0502020204030204" pitchFamily="34" charset="0"/>
                <a:ea typeface="Calibri" panose="020F0502020204030204" pitchFamily="34" charset="0"/>
                <a:cs typeface="Calibri" panose="020F0502020204030204" pitchFamily="34" charset="0"/>
              </a:rPr>
              <a:t>Etc</a:t>
            </a:r>
            <a:endPar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1219170" rtl="0" eaLnBrk="1" fontAlgn="auto" latinLnBrk="0" hangingPunct="1">
              <a:lnSpc>
                <a:spcPct val="107000"/>
              </a:lnSpc>
              <a:spcBef>
                <a:spcPts val="0"/>
              </a:spcBef>
              <a:spcAft>
                <a:spcPts val="0"/>
              </a:spcAft>
              <a:buClr>
                <a:srgbClr val="00B050"/>
              </a:buClr>
              <a:buSzTx/>
              <a:buFontTx/>
              <a:buNone/>
              <a:tabLst/>
              <a:defRPr/>
            </a:pPr>
            <a:endParaRPr kumimoji="0" lang="fr-FR" sz="120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100" b="0" i="0" u="none" strike="noStrike" kern="1200" cap="none" spc="-2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 coins arrondis 6">
            <a:extLst>
              <a:ext uri="{FF2B5EF4-FFF2-40B4-BE49-F238E27FC236}">
                <a16:creationId xmlns:a16="http://schemas.microsoft.com/office/drawing/2014/main" id="{1DD0A9E3-C033-641C-5564-4B9E661F75B6}"/>
              </a:ext>
            </a:extLst>
          </p:cNvPr>
          <p:cNvSpPr/>
          <p:nvPr/>
        </p:nvSpPr>
        <p:spPr>
          <a:xfrm>
            <a:off x="4227443" y="1664195"/>
            <a:ext cx="3569480" cy="4679852"/>
          </a:xfrm>
          <a:prstGeom prst="roundRect">
            <a:avLst>
              <a:gd name="adj" fmla="val 617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altLang="fr-FR" sz="12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Missions d'Intérêt Collectif / Bénévolat pour les communes et associations pour accueillir des bénéficiaires du RSA dans le cadre des activités 15/20 h</a:t>
            </a:r>
            <a:r>
              <a:rPr kumimoji="0" lang="fr-FR" altLang="fr-FR"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fr-FR" alt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Mayenne, Eure</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200" i="0" u="none" strike="noStrike" kern="5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Exprenov</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accompagnement à la création, au développement ou à la cessation d’activité pour les ARSA porteurs de projets et travailleurs indépendants, en partenariat avec BGE. Points individuels hebdomadaires, ateliers collectifs de développement des compétences, ateliers entreprenariat permettant de sécuriser la viabilité de l’activité, </a:t>
            </a:r>
            <a:r>
              <a:rPr kumimoji="0" lang="fr-FR" sz="1200" b="1"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Bouches du Rhône</a:t>
            </a:r>
            <a:r>
              <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r>
              <a:rPr lang="fr-FR" sz="1200" kern="50" dirty="0" err="1">
                <a:solidFill>
                  <a:srgbClr val="000000"/>
                </a:solidFill>
                <a:latin typeface="Calibri" panose="020F0502020204030204" pitchFamily="34" charset="0"/>
                <a:cs typeface="Calibri" panose="020F0502020204030204" pitchFamily="34" charset="0"/>
              </a:rPr>
              <a:t>Etc</a:t>
            </a:r>
            <a:endParaRPr lang="fr-FR" sz="1200" dirty="0"/>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20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32822" marR="0" lvl="0" indent="-232822" algn="just" defTabSz="1219170" rtl="0" eaLnBrk="1" fontAlgn="auto" latinLnBrk="0" hangingPunct="1">
              <a:lnSpc>
                <a:spcPct val="107000"/>
              </a:lnSpc>
              <a:spcBef>
                <a:spcPts val="0"/>
              </a:spcBef>
              <a:spcAft>
                <a:spcPts val="0"/>
              </a:spcAft>
              <a:buClr>
                <a:srgbClr val="00B050"/>
              </a:buClr>
              <a:buSzTx/>
              <a:buFont typeface="Wingdings" panose="05000000000000000000" pitchFamily="2" charset="2"/>
              <a:buChar char="ü"/>
              <a:tabLst/>
              <a:defRPr/>
            </a:pPr>
            <a:endParaRPr kumimoji="0" lang="fr-FR" sz="1100" b="0" i="0" u="none" strike="noStrike" kern="5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6980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ACC7F5A2-8586-408C-9AB3-641436C03BAD}"/>
              </a:ext>
            </a:extLst>
          </p:cNvPr>
          <p:cNvSpPr>
            <a:spLocks noGrp="1"/>
          </p:cNvSpPr>
          <p:nvPr>
            <p:ph type="pic" sz="quarter" idx="13"/>
          </p:nvPr>
        </p:nvSpPr>
        <p:spPr/>
      </p:sp>
      <p:sp>
        <p:nvSpPr>
          <p:cNvPr id="4" name="Titre 3">
            <a:extLst>
              <a:ext uri="{FF2B5EF4-FFF2-40B4-BE49-F238E27FC236}">
                <a16:creationId xmlns:a16="http://schemas.microsoft.com/office/drawing/2014/main" id="{35619182-47F7-48D4-91B9-E6A32A175249}"/>
              </a:ext>
            </a:extLst>
          </p:cNvPr>
          <p:cNvSpPr>
            <a:spLocks noGrp="1"/>
          </p:cNvSpPr>
          <p:nvPr>
            <p:ph type="title"/>
          </p:nvPr>
        </p:nvSpPr>
        <p:spPr/>
        <p:txBody>
          <a:bodyPr>
            <a:normAutofit/>
          </a:bodyPr>
          <a:lstStyle/>
          <a:p>
            <a:pPr marL="18626" marR="0" lvl="0" indent="0" algn="l" defTabSz="121917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effectLst/>
                <a:uLnTx/>
                <a:uFillTx/>
                <a:latin typeface="Arial"/>
                <a:ea typeface="+mn-ea"/>
                <a:cs typeface="+mn-cs"/>
              </a:rPr>
              <a:t>IV – </a:t>
            </a:r>
            <a:r>
              <a:rPr lang="fr-FR" sz="4400" b="0" dirty="0">
                <a:latin typeface="Arial"/>
                <a:ea typeface="+mn-ea"/>
                <a:cs typeface="+mn-cs"/>
              </a:rPr>
              <a:t>Prochaines échéances</a:t>
            </a:r>
            <a:endParaRPr kumimoji="0" lang="fr-FR" sz="4400" b="0" i="0" u="none" strike="noStrike" kern="1200" cap="none" spc="0" normalizeH="0" baseline="0" noProof="0" dirty="0">
              <a:ln>
                <a:noFill/>
              </a:ln>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AC4B1056-BAEE-455E-9F76-85BE11885D5B}"/>
              </a:ext>
            </a:extLst>
          </p:cNvPr>
          <p:cNvSpPr>
            <a:spLocks noGrp="1"/>
          </p:cNvSpPr>
          <p:nvPr>
            <p:ph type="sldNum" sz="quarter" idx="4"/>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FFFFFF"/>
                </a:solidFill>
                <a:effectLst/>
                <a:uLnTx/>
                <a:uFillTx/>
                <a:latin typeface="Arial"/>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fr-FR" sz="1000" b="1" i="0" u="none" strike="noStrike" kern="1200" cap="none" spc="0" normalizeH="0" baseline="0" noProof="0">
              <a:ln>
                <a:noFill/>
              </a:ln>
              <a:solidFill>
                <a:srgbClr val="FFFFFF"/>
              </a:solidFill>
              <a:effectLst/>
              <a:uLnTx/>
              <a:uFillTx/>
              <a:latin typeface="Arial"/>
              <a:ea typeface="+mn-ea"/>
              <a:cs typeface="+mn-cs"/>
            </a:endParaRPr>
          </a:p>
        </p:txBody>
      </p:sp>
      <p:sp>
        <p:nvSpPr>
          <p:cNvPr id="9" name="Espace réservé du pied de page 5">
            <a:extLst>
              <a:ext uri="{FF2B5EF4-FFF2-40B4-BE49-F238E27FC236}">
                <a16:creationId xmlns:a16="http://schemas.microsoft.com/office/drawing/2014/main" id="{9A724A5C-8FD1-1030-4ABC-113E14D4C7AE}"/>
              </a:ext>
            </a:extLst>
          </p:cNvPr>
          <p:cNvSpPr txBox="1">
            <a:spLocks/>
          </p:cNvSpPr>
          <p:nvPr/>
        </p:nvSpPr>
        <p:spPr>
          <a:xfrm>
            <a:off x="4281611" y="0"/>
            <a:ext cx="7839908"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Délégation générale à l’emploi et à la formation professionnelle</a:t>
            </a:r>
          </a:p>
        </p:txBody>
      </p:sp>
    </p:spTree>
    <p:extLst>
      <p:ext uri="{BB962C8B-B14F-4D97-AF65-F5344CB8AC3E}">
        <p14:creationId xmlns:p14="http://schemas.microsoft.com/office/powerpoint/2010/main" val="267244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 name="Objet 106" hidden="1">
            <a:extLst>
              <a:ext uri="{FF2B5EF4-FFF2-40B4-BE49-F238E27FC236}">
                <a16:creationId xmlns:a16="http://schemas.microsoft.com/office/drawing/2014/main" id="{1D5AE152-6438-D512-6D62-A5FF2E7342D7}"/>
              </a:ext>
            </a:extLst>
          </p:cNvPr>
          <p:cNvGraphicFramePr>
            <a:graphicFrameLocks noChangeAspect="1"/>
          </p:cNvGraphicFramePr>
          <p:nvPr>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e think-cell" r:id="rId3" imgW="455" imgH="454" progId="TCLayout.ActiveDocument.1">
                  <p:embed/>
                </p:oleObj>
              </mc:Choice>
              <mc:Fallback>
                <p:oleObj name="Diapositive think-cell" r:id="rId3" imgW="455" imgH="454" progId="TCLayout.ActiveDocument.1">
                  <p:embed/>
                  <p:pic>
                    <p:nvPicPr>
                      <p:cNvPr id="107" name="Objet 106" hidden="1">
                        <a:extLst>
                          <a:ext uri="{FF2B5EF4-FFF2-40B4-BE49-F238E27FC236}">
                            <a16:creationId xmlns:a16="http://schemas.microsoft.com/office/drawing/2014/main" id="{1D5AE152-6438-D512-6D62-A5FF2E7342D7}"/>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sp>
        <p:nvSpPr>
          <p:cNvPr id="106" name="Rectangle 105">
            <a:extLst>
              <a:ext uri="{FF2B5EF4-FFF2-40B4-BE49-F238E27FC236}">
                <a16:creationId xmlns:a16="http://schemas.microsoft.com/office/drawing/2014/main" id="{3E258B7B-5CE6-1001-E5C8-4D7A9437112B}"/>
              </a:ext>
            </a:extLst>
          </p:cNvPr>
          <p:cNvSpPr/>
          <p:nvPr/>
        </p:nvSpPr>
        <p:spPr>
          <a:xfrm>
            <a:off x="-4675" y="2060746"/>
            <a:ext cx="12192000" cy="2405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a:solidFill>
                <a:srgbClr val="FFFFFF"/>
              </a:solidFill>
              <a:latin typeface="Arial"/>
            </a:endParaRPr>
          </a:p>
        </p:txBody>
      </p:sp>
      <p:sp>
        <p:nvSpPr>
          <p:cNvPr id="5" name="Espace réservé du numéro de diapositive 4">
            <a:extLst>
              <a:ext uri="{FF2B5EF4-FFF2-40B4-BE49-F238E27FC236}">
                <a16:creationId xmlns:a16="http://schemas.microsoft.com/office/drawing/2014/main" id="{CA4AC8D8-6405-B7B5-0523-93630E7C8314}"/>
              </a:ext>
            </a:extLst>
          </p:cNvPr>
          <p:cNvSpPr>
            <a:spLocks noGrp="1"/>
          </p:cNvSpPr>
          <p:nvPr>
            <p:ph type="sldNum" sz="quarter" idx="12"/>
          </p:nvPr>
        </p:nvSpPr>
        <p:spPr>
          <a:xfrm>
            <a:off x="9970593" y="6205201"/>
            <a:ext cx="1800000" cy="480000"/>
          </a:xfrm>
        </p:spPr>
        <p:txBody>
          <a:bodyPr/>
          <a:lstStyle/>
          <a:p>
            <a:pPr defTabSz="1219170"/>
            <a:fld id="{421F6CDE-9B77-4806-AE0E-C3E3F438A0D2}" type="slidenum">
              <a:rPr lang="fr-FR">
                <a:solidFill>
                  <a:srgbClr val="000000"/>
                </a:solidFill>
                <a:latin typeface="Arial"/>
              </a:rPr>
              <a:pPr defTabSz="1219170"/>
              <a:t>23</a:t>
            </a:fld>
            <a:endParaRPr lang="fr-FR">
              <a:solidFill>
                <a:srgbClr val="000000"/>
              </a:solidFill>
              <a:latin typeface="Arial"/>
            </a:endParaRPr>
          </a:p>
        </p:txBody>
      </p:sp>
      <p:sp>
        <p:nvSpPr>
          <p:cNvPr id="59" name="Rectangle : coins arrondis 58">
            <a:extLst>
              <a:ext uri="{FF2B5EF4-FFF2-40B4-BE49-F238E27FC236}">
                <a16:creationId xmlns:a16="http://schemas.microsoft.com/office/drawing/2014/main" id="{8E3F25E8-71D6-B845-0BC2-65EE0FBCACDE}"/>
              </a:ext>
            </a:extLst>
          </p:cNvPr>
          <p:cNvSpPr/>
          <p:nvPr/>
        </p:nvSpPr>
        <p:spPr>
          <a:xfrm>
            <a:off x="2092728" y="4779911"/>
            <a:ext cx="7228241" cy="122699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numCol="2" rtlCol="0" anchor="t">
            <a:noAutofit/>
          </a:bodyPr>
          <a:lstStyle/>
          <a:p>
            <a:pPr marL="251994" indent="-171438" algn="just" defTabSz="1219170">
              <a:spcAft>
                <a:spcPts val="600"/>
              </a:spcAft>
              <a:buFont typeface="Arial" panose="020B0604020202020204" pitchFamily="34" charset="0"/>
              <a:buChar char="•"/>
            </a:pPr>
            <a:r>
              <a:rPr lang="fr-FR" sz="1400" dirty="0">
                <a:solidFill>
                  <a:srgbClr val="000000"/>
                </a:solidFill>
                <a:latin typeface="Arial"/>
              </a:rPr>
              <a:t>Comités de suivi mensuels avec Départements de France, associant l’ensemble des Départements</a:t>
            </a:r>
          </a:p>
          <a:p>
            <a:pPr marL="251994" indent="-171438" algn="just" defTabSz="1219170">
              <a:spcAft>
                <a:spcPts val="600"/>
              </a:spcAft>
              <a:buFont typeface="Arial" panose="020B0604020202020204" pitchFamily="34" charset="0"/>
              <a:buChar char="•"/>
            </a:pPr>
            <a:r>
              <a:rPr lang="fr-FR" sz="1400" dirty="0">
                <a:solidFill>
                  <a:srgbClr val="000000"/>
                </a:solidFill>
                <a:latin typeface="Arial"/>
              </a:rPr>
              <a:t>Points trimestriels avec les OS/ OP</a:t>
            </a:r>
          </a:p>
          <a:p>
            <a:pPr marL="251994" indent="-171438" algn="just" defTabSz="1219170">
              <a:spcAft>
                <a:spcPts val="600"/>
              </a:spcAft>
              <a:buFont typeface="Arial" panose="020B0604020202020204" pitchFamily="34" charset="0"/>
              <a:buChar char="•"/>
            </a:pPr>
            <a:endParaRPr lang="fr-FR" sz="1400" dirty="0">
              <a:solidFill>
                <a:srgbClr val="000000"/>
              </a:solidFill>
              <a:latin typeface="Arial"/>
            </a:endParaRPr>
          </a:p>
          <a:p>
            <a:pPr marL="251994" indent="-171438" algn="just" defTabSz="1219170">
              <a:spcAft>
                <a:spcPts val="600"/>
              </a:spcAft>
              <a:buFont typeface="Arial" panose="020B0604020202020204" pitchFamily="34" charset="0"/>
              <a:buChar char="•"/>
            </a:pPr>
            <a:r>
              <a:rPr lang="fr-FR" sz="1400" dirty="0">
                <a:solidFill>
                  <a:srgbClr val="000000"/>
                </a:solidFill>
                <a:latin typeface="Arial"/>
              </a:rPr>
              <a:t>Animation technique par l’équipe nationale à l’attention des </a:t>
            </a:r>
            <a:r>
              <a:rPr lang="fr-FR" sz="1400" dirty="0" err="1">
                <a:solidFill>
                  <a:srgbClr val="000000"/>
                </a:solidFill>
                <a:latin typeface="Arial"/>
              </a:rPr>
              <a:t>Dreets</a:t>
            </a:r>
            <a:r>
              <a:rPr lang="fr-FR" sz="1400" dirty="0">
                <a:solidFill>
                  <a:srgbClr val="000000"/>
                </a:solidFill>
                <a:latin typeface="Arial"/>
              </a:rPr>
              <a:t>, </a:t>
            </a:r>
            <a:r>
              <a:rPr lang="fr-FR" sz="1400" dirty="0" err="1">
                <a:solidFill>
                  <a:srgbClr val="000000"/>
                </a:solidFill>
                <a:latin typeface="Arial"/>
              </a:rPr>
              <a:t>ddets</a:t>
            </a:r>
            <a:r>
              <a:rPr lang="fr-FR" sz="1400" dirty="0">
                <a:solidFill>
                  <a:srgbClr val="000000"/>
                </a:solidFill>
                <a:latin typeface="Arial"/>
              </a:rPr>
              <a:t>, CD et DT Pôle Emploi</a:t>
            </a:r>
          </a:p>
          <a:p>
            <a:pPr marL="285730" indent="-285730" algn="ctr" defTabSz="1219170">
              <a:buFont typeface="Arial" panose="020B0604020202020204" pitchFamily="34" charset="0"/>
              <a:buChar char="•"/>
            </a:pPr>
            <a:endParaRPr lang="fr-FR" sz="1400" b="1" dirty="0">
              <a:solidFill>
                <a:srgbClr val="000000"/>
              </a:solidFill>
              <a:latin typeface="Arial"/>
            </a:endParaRPr>
          </a:p>
        </p:txBody>
      </p:sp>
      <p:sp>
        <p:nvSpPr>
          <p:cNvPr id="60" name="Rectangle : coins arrondis 59">
            <a:extLst>
              <a:ext uri="{FF2B5EF4-FFF2-40B4-BE49-F238E27FC236}">
                <a16:creationId xmlns:a16="http://schemas.microsoft.com/office/drawing/2014/main" id="{6C321AC1-C654-33A6-93EA-D74F0EF01102}"/>
              </a:ext>
            </a:extLst>
          </p:cNvPr>
          <p:cNvSpPr/>
          <p:nvPr/>
        </p:nvSpPr>
        <p:spPr>
          <a:xfrm>
            <a:off x="4156700" y="4511176"/>
            <a:ext cx="3158837" cy="35100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200" dirty="0">
                <a:solidFill>
                  <a:srgbClr val="FFFFFF"/>
                </a:solidFill>
                <a:latin typeface="Arial"/>
              </a:rPr>
              <a:t>Principales modalités actuelles de suivi</a:t>
            </a:r>
          </a:p>
        </p:txBody>
      </p:sp>
      <p:sp>
        <p:nvSpPr>
          <p:cNvPr id="90" name="Flèche : pentagone 89">
            <a:extLst>
              <a:ext uri="{FF2B5EF4-FFF2-40B4-BE49-F238E27FC236}">
                <a16:creationId xmlns:a16="http://schemas.microsoft.com/office/drawing/2014/main" id="{1E905C15-3028-6704-EFBE-5CD7E8D0281F}"/>
              </a:ext>
            </a:extLst>
          </p:cNvPr>
          <p:cNvSpPr/>
          <p:nvPr/>
        </p:nvSpPr>
        <p:spPr>
          <a:xfrm>
            <a:off x="10343319" y="3089514"/>
            <a:ext cx="1778283" cy="394783"/>
          </a:xfrm>
          <a:prstGeom prst="homePlate">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a:solidFill>
                  <a:srgbClr val="21215A">
                    <a:lumMod val="50000"/>
                  </a:srgbClr>
                </a:solidFill>
                <a:latin typeface="Arial"/>
              </a:rPr>
              <a:t>Déploiement du parcours rénové RSA</a:t>
            </a:r>
          </a:p>
        </p:txBody>
      </p:sp>
      <p:sp>
        <p:nvSpPr>
          <p:cNvPr id="92" name="Rectangle 91">
            <a:extLst>
              <a:ext uri="{FF2B5EF4-FFF2-40B4-BE49-F238E27FC236}">
                <a16:creationId xmlns:a16="http://schemas.microsoft.com/office/drawing/2014/main" id="{AAE64E36-FAF9-19DF-2551-C9DCDE8AA54E}"/>
              </a:ext>
            </a:extLst>
          </p:cNvPr>
          <p:cNvSpPr/>
          <p:nvPr/>
        </p:nvSpPr>
        <p:spPr>
          <a:xfrm>
            <a:off x="200397" y="1889499"/>
            <a:ext cx="1224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fr-FR" sz="1200" b="1">
                <a:solidFill>
                  <a:srgbClr val="21215A">
                    <a:lumMod val="75000"/>
                  </a:srgbClr>
                </a:solidFill>
                <a:latin typeface="Arial"/>
              </a:rPr>
              <a:t>Janvier</a:t>
            </a:r>
            <a:br>
              <a:rPr lang="fr-FR" sz="1200" b="1">
                <a:solidFill>
                  <a:srgbClr val="21215A">
                    <a:lumMod val="75000"/>
                  </a:srgbClr>
                </a:solidFill>
                <a:latin typeface="Arial"/>
              </a:rPr>
            </a:br>
            <a:r>
              <a:rPr lang="fr-FR" sz="1200" b="1">
                <a:solidFill>
                  <a:srgbClr val="21215A">
                    <a:lumMod val="75000"/>
                  </a:srgbClr>
                </a:solidFill>
                <a:latin typeface="Arial"/>
              </a:rPr>
              <a:t>2023</a:t>
            </a:r>
          </a:p>
        </p:txBody>
      </p:sp>
      <p:sp>
        <p:nvSpPr>
          <p:cNvPr id="95" name="Rectangle 94">
            <a:extLst>
              <a:ext uri="{FF2B5EF4-FFF2-40B4-BE49-F238E27FC236}">
                <a16:creationId xmlns:a16="http://schemas.microsoft.com/office/drawing/2014/main" id="{515051F9-ED84-DE19-4E03-6882328E75C0}"/>
              </a:ext>
            </a:extLst>
          </p:cNvPr>
          <p:cNvSpPr/>
          <p:nvPr/>
        </p:nvSpPr>
        <p:spPr>
          <a:xfrm>
            <a:off x="1178595" y="1917832"/>
            <a:ext cx="1224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200" b="1">
                <a:solidFill>
                  <a:srgbClr val="21215A">
                    <a:lumMod val="75000"/>
                  </a:srgbClr>
                </a:solidFill>
                <a:latin typeface="Arial"/>
              </a:rPr>
              <a:t>Avril 2023</a:t>
            </a:r>
          </a:p>
        </p:txBody>
      </p:sp>
      <p:sp>
        <p:nvSpPr>
          <p:cNvPr id="98" name="Flèche : pentagone 97">
            <a:extLst>
              <a:ext uri="{FF2B5EF4-FFF2-40B4-BE49-F238E27FC236}">
                <a16:creationId xmlns:a16="http://schemas.microsoft.com/office/drawing/2014/main" id="{B25CCCC7-E8FD-A507-F242-924860D6C46A}"/>
              </a:ext>
            </a:extLst>
          </p:cNvPr>
          <p:cNvSpPr/>
          <p:nvPr/>
        </p:nvSpPr>
        <p:spPr>
          <a:xfrm>
            <a:off x="311801" y="2225091"/>
            <a:ext cx="11628055" cy="282395"/>
          </a:xfrm>
          <a:prstGeom prst="homePlate">
            <a:avLst/>
          </a:prstGeom>
          <a:solidFill>
            <a:srgbClr val="45B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99" name="Ellipse 98">
            <a:extLst>
              <a:ext uri="{FF2B5EF4-FFF2-40B4-BE49-F238E27FC236}">
                <a16:creationId xmlns:a16="http://schemas.microsoft.com/office/drawing/2014/main" id="{56FE756D-FE38-9C5C-594C-5986EA3811FC}"/>
              </a:ext>
            </a:extLst>
          </p:cNvPr>
          <p:cNvSpPr/>
          <p:nvPr/>
        </p:nvSpPr>
        <p:spPr>
          <a:xfrm>
            <a:off x="416900" y="2257447"/>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101" name="Ellipse 100">
            <a:extLst>
              <a:ext uri="{FF2B5EF4-FFF2-40B4-BE49-F238E27FC236}">
                <a16:creationId xmlns:a16="http://schemas.microsoft.com/office/drawing/2014/main" id="{BA90CD76-EBAC-2BD0-C22E-B31143C384E2}"/>
              </a:ext>
            </a:extLst>
          </p:cNvPr>
          <p:cNvSpPr/>
          <p:nvPr/>
        </p:nvSpPr>
        <p:spPr>
          <a:xfrm>
            <a:off x="8281533" y="2246525"/>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102" name="Ellipse 101">
            <a:extLst>
              <a:ext uri="{FF2B5EF4-FFF2-40B4-BE49-F238E27FC236}">
                <a16:creationId xmlns:a16="http://schemas.microsoft.com/office/drawing/2014/main" id="{6444688F-8B45-8C48-7012-964D776F6CEA}"/>
              </a:ext>
            </a:extLst>
          </p:cNvPr>
          <p:cNvSpPr/>
          <p:nvPr/>
        </p:nvSpPr>
        <p:spPr>
          <a:xfrm>
            <a:off x="1542903" y="2270540"/>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48" name="Flèche : pentagone 88">
            <a:extLst>
              <a:ext uri="{FF2B5EF4-FFF2-40B4-BE49-F238E27FC236}">
                <a16:creationId xmlns:a16="http://schemas.microsoft.com/office/drawing/2014/main" id="{09D8E8E6-2E6B-95BA-E79E-ED72C5A1CA4E}"/>
              </a:ext>
            </a:extLst>
          </p:cNvPr>
          <p:cNvSpPr/>
          <p:nvPr/>
        </p:nvSpPr>
        <p:spPr>
          <a:xfrm>
            <a:off x="311800" y="2648106"/>
            <a:ext cx="1285849" cy="28239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a:solidFill>
                  <a:srgbClr val="21215A">
                    <a:lumMod val="50000"/>
                  </a:srgbClr>
                </a:solidFill>
                <a:latin typeface="Arial"/>
              </a:rPr>
              <a:t>Travaux préparatoires</a:t>
            </a:r>
          </a:p>
        </p:txBody>
      </p:sp>
      <p:sp>
        <p:nvSpPr>
          <p:cNvPr id="53" name="Rectangle 52">
            <a:extLst>
              <a:ext uri="{FF2B5EF4-FFF2-40B4-BE49-F238E27FC236}">
                <a16:creationId xmlns:a16="http://schemas.microsoft.com/office/drawing/2014/main" id="{515051F9-ED84-DE19-4E03-6882328E75C0}"/>
              </a:ext>
            </a:extLst>
          </p:cNvPr>
          <p:cNvSpPr/>
          <p:nvPr/>
        </p:nvSpPr>
        <p:spPr>
          <a:xfrm>
            <a:off x="2779090" y="1917833"/>
            <a:ext cx="1400825" cy="220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200" b="1">
                <a:solidFill>
                  <a:srgbClr val="21215A">
                    <a:lumMod val="75000"/>
                  </a:srgbClr>
                </a:solidFill>
                <a:latin typeface="Arial"/>
              </a:rPr>
              <a:t>Eté / automne 2023</a:t>
            </a:r>
          </a:p>
        </p:txBody>
      </p:sp>
      <p:sp>
        <p:nvSpPr>
          <p:cNvPr id="54" name="Flèche : pentagone 88">
            <a:extLst>
              <a:ext uri="{FF2B5EF4-FFF2-40B4-BE49-F238E27FC236}">
                <a16:creationId xmlns:a16="http://schemas.microsoft.com/office/drawing/2014/main" id="{09D8E8E6-2E6B-95BA-E79E-ED72C5A1CA4E}"/>
              </a:ext>
            </a:extLst>
          </p:cNvPr>
          <p:cNvSpPr/>
          <p:nvPr/>
        </p:nvSpPr>
        <p:spPr>
          <a:xfrm>
            <a:off x="3064182" y="2596316"/>
            <a:ext cx="1706300" cy="31419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a:solidFill>
                  <a:srgbClr val="21215A">
                    <a:lumMod val="50000"/>
                  </a:srgbClr>
                </a:solidFill>
                <a:latin typeface="Arial"/>
              </a:rPr>
              <a:t>Lancement appareil  évaluatif</a:t>
            </a:r>
          </a:p>
        </p:txBody>
      </p:sp>
      <p:sp>
        <p:nvSpPr>
          <p:cNvPr id="55" name="Rectangle 54">
            <a:extLst>
              <a:ext uri="{FF2B5EF4-FFF2-40B4-BE49-F238E27FC236}">
                <a16:creationId xmlns:a16="http://schemas.microsoft.com/office/drawing/2014/main" id="{515051F9-ED84-DE19-4E03-6882328E75C0}"/>
              </a:ext>
            </a:extLst>
          </p:cNvPr>
          <p:cNvSpPr/>
          <p:nvPr/>
        </p:nvSpPr>
        <p:spPr>
          <a:xfrm>
            <a:off x="8046988" y="1863641"/>
            <a:ext cx="1014768"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fr-FR" sz="1200" b="1">
                <a:solidFill>
                  <a:srgbClr val="21215A">
                    <a:lumMod val="75000"/>
                  </a:srgbClr>
                </a:solidFill>
                <a:latin typeface="Arial"/>
              </a:rPr>
              <a:t>Été </a:t>
            </a:r>
            <a:br>
              <a:rPr lang="fr-FR" sz="1200" b="1">
                <a:solidFill>
                  <a:srgbClr val="21215A">
                    <a:lumMod val="75000"/>
                  </a:srgbClr>
                </a:solidFill>
                <a:latin typeface="Arial"/>
              </a:rPr>
            </a:br>
            <a:r>
              <a:rPr lang="fr-FR" sz="1200" b="1">
                <a:solidFill>
                  <a:srgbClr val="21215A">
                    <a:lumMod val="75000"/>
                  </a:srgbClr>
                </a:solidFill>
                <a:latin typeface="Arial"/>
              </a:rPr>
              <a:t>2024</a:t>
            </a:r>
          </a:p>
        </p:txBody>
      </p:sp>
      <p:sp>
        <p:nvSpPr>
          <p:cNvPr id="3" name="Rectangle 2">
            <a:extLst>
              <a:ext uri="{FF2B5EF4-FFF2-40B4-BE49-F238E27FC236}">
                <a16:creationId xmlns:a16="http://schemas.microsoft.com/office/drawing/2014/main" id="{8DFF9C36-510B-4C29-7B77-1AF3760787DC}"/>
              </a:ext>
            </a:extLst>
          </p:cNvPr>
          <p:cNvSpPr/>
          <p:nvPr/>
        </p:nvSpPr>
        <p:spPr>
          <a:xfrm>
            <a:off x="4051201" y="1902859"/>
            <a:ext cx="1224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fr-FR" sz="1200" b="1">
                <a:solidFill>
                  <a:srgbClr val="21215A">
                    <a:lumMod val="75000"/>
                  </a:srgbClr>
                </a:solidFill>
                <a:latin typeface="Arial"/>
              </a:rPr>
              <a:t>Nov.</a:t>
            </a:r>
            <a:br>
              <a:rPr lang="fr-FR" sz="1200" b="1">
                <a:solidFill>
                  <a:srgbClr val="21215A">
                    <a:lumMod val="75000"/>
                  </a:srgbClr>
                </a:solidFill>
                <a:latin typeface="Arial"/>
              </a:rPr>
            </a:br>
            <a:r>
              <a:rPr lang="fr-FR" sz="1200" b="1">
                <a:solidFill>
                  <a:srgbClr val="21215A">
                    <a:lumMod val="75000"/>
                  </a:srgbClr>
                </a:solidFill>
                <a:latin typeface="Arial"/>
              </a:rPr>
              <a:t>2023</a:t>
            </a:r>
          </a:p>
        </p:txBody>
      </p:sp>
      <p:sp>
        <p:nvSpPr>
          <p:cNvPr id="4" name="Ellipse 3">
            <a:extLst>
              <a:ext uri="{FF2B5EF4-FFF2-40B4-BE49-F238E27FC236}">
                <a16:creationId xmlns:a16="http://schemas.microsoft.com/office/drawing/2014/main" id="{34B951BF-A351-110D-0556-62E7264B1596}"/>
              </a:ext>
            </a:extLst>
          </p:cNvPr>
          <p:cNvSpPr/>
          <p:nvPr/>
        </p:nvSpPr>
        <p:spPr>
          <a:xfrm>
            <a:off x="4197341" y="2268400"/>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6" name="Flèche : pentagone 88">
            <a:extLst>
              <a:ext uri="{FF2B5EF4-FFF2-40B4-BE49-F238E27FC236}">
                <a16:creationId xmlns:a16="http://schemas.microsoft.com/office/drawing/2014/main" id="{86C40CB9-2C99-9789-816D-F48B2D1C60F6}"/>
              </a:ext>
            </a:extLst>
          </p:cNvPr>
          <p:cNvSpPr/>
          <p:nvPr/>
        </p:nvSpPr>
        <p:spPr>
          <a:xfrm>
            <a:off x="3917330" y="3056211"/>
            <a:ext cx="1568556" cy="46139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a:solidFill>
                  <a:srgbClr val="21215A">
                    <a:lumMod val="50000"/>
                  </a:srgbClr>
                </a:solidFill>
                <a:latin typeface="Arial"/>
              </a:rPr>
              <a:t>Mise à disposition du Tableau de bord automatisé</a:t>
            </a:r>
          </a:p>
        </p:txBody>
      </p:sp>
      <p:sp>
        <p:nvSpPr>
          <p:cNvPr id="7" name="Ellipse 6">
            <a:extLst>
              <a:ext uri="{FF2B5EF4-FFF2-40B4-BE49-F238E27FC236}">
                <a16:creationId xmlns:a16="http://schemas.microsoft.com/office/drawing/2014/main" id="{BB774D12-B460-5318-DC0F-0A99F02DE4C7}"/>
              </a:ext>
            </a:extLst>
          </p:cNvPr>
          <p:cNvSpPr/>
          <p:nvPr/>
        </p:nvSpPr>
        <p:spPr>
          <a:xfrm>
            <a:off x="5474372" y="2270057"/>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11" name="Rectangle 10">
            <a:extLst>
              <a:ext uri="{FF2B5EF4-FFF2-40B4-BE49-F238E27FC236}">
                <a16:creationId xmlns:a16="http://schemas.microsoft.com/office/drawing/2014/main" id="{FB9A82B2-4688-A067-0371-871CE311D99D}"/>
              </a:ext>
            </a:extLst>
          </p:cNvPr>
          <p:cNvSpPr/>
          <p:nvPr/>
        </p:nvSpPr>
        <p:spPr>
          <a:xfrm>
            <a:off x="5286641" y="1887885"/>
            <a:ext cx="1224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fr-FR" sz="1200" b="1">
                <a:solidFill>
                  <a:srgbClr val="21215A">
                    <a:lumMod val="75000"/>
                  </a:srgbClr>
                </a:solidFill>
                <a:latin typeface="Arial"/>
              </a:rPr>
              <a:t>Janvier</a:t>
            </a:r>
            <a:br>
              <a:rPr lang="fr-FR" sz="1200" b="1">
                <a:solidFill>
                  <a:srgbClr val="21215A">
                    <a:lumMod val="75000"/>
                  </a:srgbClr>
                </a:solidFill>
                <a:latin typeface="Arial"/>
              </a:rPr>
            </a:br>
            <a:r>
              <a:rPr lang="fr-FR" sz="1200" b="1">
                <a:solidFill>
                  <a:srgbClr val="21215A">
                    <a:lumMod val="75000"/>
                  </a:srgbClr>
                </a:solidFill>
                <a:latin typeface="Arial"/>
              </a:rPr>
              <a:t>2024</a:t>
            </a:r>
          </a:p>
        </p:txBody>
      </p:sp>
      <p:sp>
        <p:nvSpPr>
          <p:cNvPr id="12" name="Flèche : pentagone 88">
            <a:extLst>
              <a:ext uri="{FF2B5EF4-FFF2-40B4-BE49-F238E27FC236}">
                <a16:creationId xmlns:a16="http://schemas.microsoft.com/office/drawing/2014/main" id="{331C73DE-9227-01C9-3F85-CA9B614FB102}"/>
              </a:ext>
            </a:extLst>
          </p:cNvPr>
          <p:cNvSpPr/>
          <p:nvPr/>
        </p:nvSpPr>
        <p:spPr>
          <a:xfrm>
            <a:off x="5458529" y="3213967"/>
            <a:ext cx="2412250" cy="28239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dirty="0">
                <a:solidFill>
                  <a:srgbClr val="FF0000"/>
                </a:solidFill>
                <a:latin typeface="Arial"/>
              </a:rPr>
              <a:t>Contractualisation 2024</a:t>
            </a:r>
          </a:p>
        </p:txBody>
      </p:sp>
      <p:sp>
        <p:nvSpPr>
          <p:cNvPr id="15" name="Rectangle 14">
            <a:extLst>
              <a:ext uri="{FF2B5EF4-FFF2-40B4-BE49-F238E27FC236}">
                <a16:creationId xmlns:a16="http://schemas.microsoft.com/office/drawing/2014/main" id="{3BACCDD3-16CB-5E4C-3F9A-838E2724AEF3}"/>
              </a:ext>
            </a:extLst>
          </p:cNvPr>
          <p:cNvSpPr/>
          <p:nvPr/>
        </p:nvSpPr>
        <p:spPr>
          <a:xfrm>
            <a:off x="10008461" y="1899972"/>
            <a:ext cx="1224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fr-FR" sz="1200" b="1">
                <a:solidFill>
                  <a:srgbClr val="21215A">
                    <a:lumMod val="75000"/>
                  </a:srgbClr>
                </a:solidFill>
                <a:latin typeface="Arial"/>
              </a:rPr>
              <a:t>Janvier</a:t>
            </a:r>
            <a:br>
              <a:rPr lang="fr-FR" sz="1200" b="1">
                <a:solidFill>
                  <a:srgbClr val="21215A">
                    <a:lumMod val="75000"/>
                  </a:srgbClr>
                </a:solidFill>
                <a:latin typeface="Arial"/>
              </a:rPr>
            </a:br>
            <a:r>
              <a:rPr lang="fr-FR" sz="1200" b="1">
                <a:solidFill>
                  <a:srgbClr val="21215A">
                    <a:lumMod val="75000"/>
                  </a:srgbClr>
                </a:solidFill>
                <a:latin typeface="Arial"/>
              </a:rPr>
              <a:t>2025</a:t>
            </a:r>
          </a:p>
        </p:txBody>
      </p:sp>
      <p:sp>
        <p:nvSpPr>
          <p:cNvPr id="16" name="Ellipse 15">
            <a:extLst>
              <a:ext uri="{FF2B5EF4-FFF2-40B4-BE49-F238E27FC236}">
                <a16:creationId xmlns:a16="http://schemas.microsoft.com/office/drawing/2014/main" id="{CBBFDF39-32D2-0ACF-5A7E-4E14038FC880}"/>
              </a:ext>
            </a:extLst>
          </p:cNvPr>
          <p:cNvSpPr/>
          <p:nvPr/>
        </p:nvSpPr>
        <p:spPr>
          <a:xfrm>
            <a:off x="10227283" y="2244079"/>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17" name="Flèche : pentagone 88">
            <a:extLst>
              <a:ext uri="{FF2B5EF4-FFF2-40B4-BE49-F238E27FC236}">
                <a16:creationId xmlns:a16="http://schemas.microsoft.com/office/drawing/2014/main" id="{EF62291B-C490-C159-69AD-C688D0067EA1}"/>
              </a:ext>
            </a:extLst>
          </p:cNvPr>
          <p:cNvSpPr/>
          <p:nvPr/>
        </p:nvSpPr>
        <p:spPr>
          <a:xfrm>
            <a:off x="10217451" y="2559485"/>
            <a:ext cx="1995291" cy="38785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dirty="0">
                <a:solidFill>
                  <a:srgbClr val="21215A">
                    <a:lumMod val="50000"/>
                  </a:srgbClr>
                </a:solidFill>
                <a:latin typeface="Arial"/>
              </a:rPr>
              <a:t>Application de la loi pour le plein emploi: </a:t>
            </a:r>
            <a:r>
              <a:rPr lang="fr-FR" sz="1100" dirty="0">
                <a:solidFill>
                  <a:srgbClr val="21215A">
                    <a:lumMod val="50000"/>
                  </a:srgbClr>
                </a:solidFill>
                <a:latin typeface="Arial"/>
              </a:rPr>
              <a:t>inscription, orientation…</a:t>
            </a:r>
          </a:p>
        </p:txBody>
      </p:sp>
      <p:sp>
        <p:nvSpPr>
          <p:cNvPr id="18" name="Flèche : pentagone 88">
            <a:extLst>
              <a:ext uri="{FF2B5EF4-FFF2-40B4-BE49-F238E27FC236}">
                <a16:creationId xmlns:a16="http://schemas.microsoft.com/office/drawing/2014/main" id="{BFC535A2-2B6D-E857-760D-49351E46B2D3}"/>
              </a:ext>
            </a:extLst>
          </p:cNvPr>
          <p:cNvSpPr/>
          <p:nvPr/>
        </p:nvSpPr>
        <p:spPr>
          <a:xfrm>
            <a:off x="8281534" y="3172372"/>
            <a:ext cx="1285101" cy="31419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a:solidFill>
                  <a:srgbClr val="21215A">
                    <a:lumMod val="50000"/>
                  </a:srgbClr>
                </a:solidFill>
                <a:latin typeface="Arial"/>
              </a:rPr>
              <a:t>Résultats</a:t>
            </a:r>
            <a:br>
              <a:rPr lang="fr-FR" sz="1100" b="1">
                <a:solidFill>
                  <a:srgbClr val="21215A">
                    <a:lumMod val="50000"/>
                  </a:srgbClr>
                </a:solidFill>
                <a:latin typeface="Arial"/>
              </a:rPr>
            </a:br>
            <a:r>
              <a:rPr lang="fr-FR" sz="1100" b="1">
                <a:solidFill>
                  <a:srgbClr val="21215A">
                    <a:lumMod val="50000"/>
                  </a:srgbClr>
                </a:solidFill>
                <a:latin typeface="Arial"/>
              </a:rPr>
              <a:t>d’éval. </a:t>
            </a:r>
            <a:r>
              <a:rPr lang="fr-FR" sz="1100" b="1" err="1">
                <a:solidFill>
                  <a:srgbClr val="21215A">
                    <a:lumMod val="50000"/>
                  </a:srgbClr>
                </a:solidFill>
                <a:latin typeface="Arial"/>
              </a:rPr>
              <a:t>quali</a:t>
            </a:r>
            <a:r>
              <a:rPr lang="fr-FR" sz="1100" b="1">
                <a:solidFill>
                  <a:srgbClr val="21215A">
                    <a:lumMod val="50000"/>
                  </a:srgbClr>
                </a:solidFill>
                <a:latin typeface="Arial"/>
              </a:rPr>
              <a:t>.</a:t>
            </a:r>
          </a:p>
        </p:txBody>
      </p:sp>
      <p:sp>
        <p:nvSpPr>
          <p:cNvPr id="20" name="Flèche : pentagone 88">
            <a:extLst>
              <a:ext uri="{FF2B5EF4-FFF2-40B4-BE49-F238E27FC236}">
                <a16:creationId xmlns:a16="http://schemas.microsoft.com/office/drawing/2014/main" id="{70786EE3-C743-A787-DB3C-689FD0975871}"/>
              </a:ext>
            </a:extLst>
          </p:cNvPr>
          <p:cNvSpPr/>
          <p:nvPr/>
        </p:nvSpPr>
        <p:spPr>
          <a:xfrm>
            <a:off x="8007200" y="2612924"/>
            <a:ext cx="1995291" cy="35276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dirty="0">
                <a:solidFill>
                  <a:srgbClr val="21215A">
                    <a:lumMod val="50000"/>
                  </a:srgbClr>
                </a:solidFill>
                <a:latin typeface="Arial"/>
              </a:rPr>
              <a:t>Suivi et animation in </a:t>
            </a:r>
            <a:r>
              <a:rPr lang="fr-FR" sz="1100" b="1" dirty="0" err="1">
                <a:solidFill>
                  <a:srgbClr val="21215A">
                    <a:lumMod val="50000"/>
                  </a:srgbClr>
                </a:solidFill>
                <a:latin typeface="Arial"/>
              </a:rPr>
              <a:t>itinere</a:t>
            </a:r>
            <a:r>
              <a:rPr lang="fr-FR" sz="1100" b="1" dirty="0">
                <a:solidFill>
                  <a:srgbClr val="21215A">
                    <a:lumMod val="50000"/>
                  </a:srgbClr>
                </a:solidFill>
                <a:latin typeface="Arial"/>
              </a:rPr>
              <a:t> </a:t>
            </a:r>
            <a:br>
              <a:rPr lang="fr-FR" sz="1100" b="1" dirty="0">
                <a:solidFill>
                  <a:srgbClr val="21215A">
                    <a:lumMod val="50000"/>
                  </a:srgbClr>
                </a:solidFill>
                <a:latin typeface="Arial"/>
              </a:rPr>
            </a:br>
            <a:r>
              <a:rPr lang="fr-FR" sz="1067" dirty="0">
                <a:solidFill>
                  <a:srgbClr val="21215A">
                    <a:lumMod val="50000"/>
                  </a:srgbClr>
                </a:solidFill>
                <a:latin typeface="Arial"/>
              </a:rPr>
              <a:t>…</a:t>
            </a:r>
            <a:r>
              <a:rPr lang="fr-FR" sz="1067" b="1" dirty="0">
                <a:solidFill>
                  <a:srgbClr val="21215A">
                    <a:lumMod val="50000"/>
                  </a:srgbClr>
                </a:solidFill>
                <a:latin typeface="Arial"/>
              </a:rPr>
              <a:t> </a:t>
            </a:r>
            <a:endParaRPr lang="fr-FR" sz="1100" b="1" dirty="0">
              <a:solidFill>
                <a:srgbClr val="21215A">
                  <a:lumMod val="50000"/>
                </a:srgbClr>
              </a:solidFill>
              <a:latin typeface="Arial"/>
            </a:endParaRPr>
          </a:p>
        </p:txBody>
      </p:sp>
      <p:sp>
        <p:nvSpPr>
          <p:cNvPr id="10" name="Flèche : pentagone 107">
            <a:extLst>
              <a:ext uri="{FF2B5EF4-FFF2-40B4-BE49-F238E27FC236}">
                <a16:creationId xmlns:a16="http://schemas.microsoft.com/office/drawing/2014/main" id="{658B5A2F-E27E-F6F7-B6A0-BA86091F9418}"/>
              </a:ext>
            </a:extLst>
          </p:cNvPr>
          <p:cNvSpPr/>
          <p:nvPr/>
        </p:nvSpPr>
        <p:spPr>
          <a:xfrm>
            <a:off x="6462796" y="2507486"/>
            <a:ext cx="1354863" cy="518464"/>
          </a:xfrm>
          <a:prstGeom prst="homePlate">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dirty="0">
                <a:solidFill>
                  <a:srgbClr val="21215A">
                    <a:lumMod val="50000"/>
                  </a:srgbClr>
                </a:solidFill>
                <a:latin typeface="Arial"/>
              </a:rPr>
              <a:t>Extension à de nouveaux bassins</a:t>
            </a:r>
          </a:p>
        </p:txBody>
      </p:sp>
      <p:sp>
        <p:nvSpPr>
          <p:cNvPr id="21" name="Ellipse 20">
            <a:extLst>
              <a:ext uri="{FF2B5EF4-FFF2-40B4-BE49-F238E27FC236}">
                <a16:creationId xmlns:a16="http://schemas.microsoft.com/office/drawing/2014/main" id="{998B2642-AD78-932C-37C6-8EA99378664D}"/>
              </a:ext>
            </a:extLst>
          </p:cNvPr>
          <p:cNvSpPr/>
          <p:nvPr/>
        </p:nvSpPr>
        <p:spPr>
          <a:xfrm>
            <a:off x="3296843" y="2266263"/>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108" name="Flèche : pentagone 107">
            <a:extLst>
              <a:ext uri="{FF2B5EF4-FFF2-40B4-BE49-F238E27FC236}">
                <a16:creationId xmlns:a16="http://schemas.microsoft.com/office/drawing/2014/main" id="{8010915C-4A0D-01C1-43F0-7EBED485052B}"/>
              </a:ext>
            </a:extLst>
          </p:cNvPr>
          <p:cNvSpPr/>
          <p:nvPr/>
        </p:nvSpPr>
        <p:spPr>
          <a:xfrm>
            <a:off x="1542903" y="2574874"/>
            <a:ext cx="1470444" cy="670417"/>
          </a:xfrm>
          <a:prstGeom prst="homePlate">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a:solidFill>
                  <a:srgbClr val="21215A">
                    <a:lumMod val="50000"/>
                  </a:srgbClr>
                </a:solidFill>
                <a:latin typeface="Arial"/>
              </a:rPr>
              <a:t>Premières prises en charges usagers</a:t>
            </a:r>
          </a:p>
        </p:txBody>
      </p:sp>
      <p:cxnSp>
        <p:nvCxnSpPr>
          <p:cNvPr id="9" name="Connecteur droit 8">
            <a:extLst>
              <a:ext uri="{FF2B5EF4-FFF2-40B4-BE49-F238E27FC236}">
                <a16:creationId xmlns:a16="http://schemas.microsoft.com/office/drawing/2014/main" id="{3445F9DC-FFDA-1471-5D41-02FC18450ECE}"/>
              </a:ext>
            </a:extLst>
          </p:cNvPr>
          <p:cNvCxnSpPr>
            <a:cxnSpLocks/>
          </p:cNvCxnSpPr>
          <p:nvPr/>
        </p:nvCxnSpPr>
        <p:spPr>
          <a:xfrm>
            <a:off x="5326535" y="1316766"/>
            <a:ext cx="0" cy="3066071"/>
          </a:xfrm>
          <a:prstGeom prst="line">
            <a:avLst/>
          </a:prstGeom>
          <a:ln w="38100">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84476AD8-DE58-CCF6-4AFB-AFEF39404DD2}"/>
              </a:ext>
            </a:extLst>
          </p:cNvPr>
          <p:cNvSpPr/>
          <p:nvPr/>
        </p:nvSpPr>
        <p:spPr>
          <a:xfrm>
            <a:off x="5983325" y="2275545"/>
            <a:ext cx="216000" cy="2160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1200">
              <a:solidFill>
                <a:srgbClr val="FFFFFF"/>
              </a:solidFill>
              <a:latin typeface="Arial"/>
            </a:endParaRPr>
          </a:p>
        </p:txBody>
      </p:sp>
      <p:sp>
        <p:nvSpPr>
          <p:cNvPr id="19" name="Rectangle 18">
            <a:extLst>
              <a:ext uri="{FF2B5EF4-FFF2-40B4-BE49-F238E27FC236}">
                <a16:creationId xmlns:a16="http://schemas.microsoft.com/office/drawing/2014/main" id="{3FCC4169-9E52-71F3-F389-E4CD448859A3}"/>
              </a:ext>
            </a:extLst>
          </p:cNvPr>
          <p:cNvSpPr/>
          <p:nvPr/>
        </p:nvSpPr>
        <p:spPr>
          <a:xfrm>
            <a:off x="6402078" y="1862727"/>
            <a:ext cx="1152473" cy="312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200" b="1" dirty="0">
                <a:solidFill>
                  <a:srgbClr val="21215A">
                    <a:lumMod val="75000"/>
                  </a:srgbClr>
                </a:solidFill>
                <a:latin typeface="Arial"/>
              </a:rPr>
              <a:t>Mars Avril 2024</a:t>
            </a:r>
          </a:p>
        </p:txBody>
      </p:sp>
      <p:sp>
        <p:nvSpPr>
          <p:cNvPr id="22" name="Flèche : pentagone 88">
            <a:extLst>
              <a:ext uri="{FF2B5EF4-FFF2-40B4-BE49-F238E27FC236}">
                <a16:creationId xmlns:a16="http://schemas.microsoft.com/office/drawing/2014/main" id="{9EE37ECA-C230-78A9-5BA7-EB37530A2902}"/>
              </a:ext>
            </a:extLst>
          </p:cNvPr>
          <p:cNvSpPr/>
          <p:nvPr/>
        </p:nvSpPr>
        <p:spPr>
          <a:xfrm>
            <a:off x="6536643" y="3617646"/>
            <a:ext cx="1207168" cy="31419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r>
              <a:rPr lang="fr-FR" sz="1100" b="1" dirty="0">
                <a:solidFill>
                  <a:srgbClr val="21215A">
                    <a:lumMod val="50000"/>
                  </a:srgbClr>
                </a:solidFill>
                <a:latin typeface="Arial"/>
              </a:rPr>
              <a:t>Séminaire des pilotes 2024</a:t>
            </a:r>
          </a:p>
        </p:txBody>
      </p:sp>
      <p:sp>
        <p:nvSpPr>
          <p:cNvPr id="23" name="Flèche : pentagone 88">
            <a:extLst>
              <a:ext uri="{FF2B5EF4-FFF2-40B4-BE49-F238E27FC236}">
                <a16:creationId xmlns:a16="http://schemas.microsoft.com/office/drawing/2014/main" id="{247330A2-104C-C14E-6EC5-099925EE6C26}"/>
              </a:ext>
            </a:extLst>
          </p:cNvPr>
          <p:cNvSpPr/>
          <p:nvPr/>
        </p:nvSpPr>
        <p:spPr>
          <a:xfrm>
            <a:off x="6286032" y="4003300"/>
            <a:ext cx="1207168" cy="31419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r>
              <a:rPr lang="fr-FR" sz="1100" b="1" dirty="0">
                <a:solidFill>
                  <a:srgbClr val="FF0000"/>
                </a:solidFill>
                <a:latin typeface="Arial"/>
              </a:rPr>
              <a:t>Point d’étape au niveau ministre</a:t>
            </a:r>
          </a:p>
        </p:txBody>
      </p:sp>
      <p:sp>
        <p:nvSpPr>
          <p:cNvPr id="2" name="Espace réservé du texte 3">
            <a:extLst>
              <a:ext uri="{FF2B5EF4-FFF2-40B4-BE49-F238E27FC236}">
                <a16:creationId xmlns:a16="http://schemas.microsoft.com/office/drawing/2014/main" id="{75E52F75-8086-12D8-6622-77578EE7390F}"/>
              </a:ext>
            </a:extLst>
          </p:cNvPr>
          <p:cNvSpPr txBox="1">
            <a:spLocks/>
          </p:cNvSpPr>
          <p:nvPr/>
        </p:nvSpPr>
        <p:spPr bwMode="gray">
          <a:xfrm>
            <a:off x="1993913" y="272949"/>
            <a:ext cx="10292628" cy="425451"/>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731"/>
              </a:spcBef>
              <a:spcAft>
                <a:spcPts val="500"/>
              </a:spcAft>
              <a:buFont typeface="Arial" pitchFamily="34" charset="0"/>
              <a:buNone/>
              <a:tabLst/>
              <a:defRPr sz="1350" b="0" kern="1200">
                <a:solidFill>
                  <a:schemeClr val="tx1"/>
                </a:solidFill>
                <a:latin typeface="+mn-lt"/>
                <a:ea typeface="+mn-ea"/>
                <a:cs typeface="+mn-cs"/>
              </a:defRPr>
            </a:lvl1pPr>
            <a:lvl2pPr marL="351450" indent="-171450" algn="l" defTabSz="914400" rtl="0" eaLnBrk="1" latinLnBrk="0" hangingPunct="1">
              <a:lnSpc>
                <a:spcPct val="100000"/>
              </a:lnSpc>
              <a:spcBef>
                <a:spcPts val="731"/>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731"/>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731"/>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731"/>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defTabSz="1219170">
              <a:lnSpc>
                <a:spcPct val="90000"/>
              </a:lnSpc>
              <a:spcBef>
                <a:spcPct val="0"/>
              </a:spcBef>
              <a:spcAft>
                <a:spcPts val="667"/>
              </a:spcAft>
            </a:pPr>
            <a:r>
              <a:rPr lang="fr-FR" sz="2400" b="1" dirty="0">
                <a:solidFill>
                  <a:srgbClr val="000091"/>
                </a:solidFill>
                <a:latin typeface="Arial"/>
              </a:rPr>
              <a:t>47 Territoires pilotes</a:t>
            </a:r>
            <a:r>
              <a:rPr lang="fr-FR" sz="2500" b="1" dirty="0">
                <a:solidFill>
                  <a:srgbClr val="000091"/>
                </a:solidFill>
                <a:latin typeface="Arial"/>
              </a:rPr>
              <a:t> Acc. rénové ARSA 2023 – 2024 : calendrier </a:t>
            </a:r>
          </a:p>
        </p:txBody>
      </p:sp>
      <p:sp>
        <p:nvSpPr>
          <p:cNvPr id="8" name="Espace réservé de la date 1">
            <a:extLst>
              <a:ext uri="{FF2B5EF4-FFF2-40B4-BE49-F238E27FC236}">
                <a16:creationId xmlns:a16="http://schemas.microsoft.com/office/drawing/2014/main" id="{F575409F-71BD-CBE3-508A-CC331392D831}"/>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Arial"/>
                <a:ea typeface="+mn-ea"/>
                <a:cs typeface="+mn-cs"/>
              </a:rPr>
              <a:t>Rencontre ministre – PCD 18 Mars 2024</a:t>
            </a:r>
          </a:p>
        </p:txBody>
      </p:sp>
      <p:sp>
        <p:nvSpPr>
          <p:cNvPr id="14" name="Flèche : pentagone 88">
            <a:extLst>
              <a:ext uri="{FF2B5EF4-FFF2-40B4-BE49-F238E27FC236}">
                <a16:creationId xmlns:a16="http://schemas.microsoft.com/office/drawing/2014/main" id="{1FB09F42-8C1C-5828-FD09-12304A3AD7EC}"/>
              </a:ext>
            </a:extLst>
          </p:cNvPr>
          <p:cNvSpPr/>
          <p:nvPr/>
        </p:nvSpPr>
        <p:spPr>
          <a:xfrm>
            <a:off x="8309241" y="3648968"/>
            <a:ext cx="1710925" cy="5526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1100" b="1" dirty="0">
                <a:solidFill>
                  <a:srgbClr val="21215A">
                    <a:lumMod val="50000"/>
                  </a:srgbClr>
                </a:solidFill>
                <a:latin typeface="Arial"/>
              </a:rPr>
              <a:t>Mise en place des comités territoriaux pour l’emploi</a:t>
            </a:r>
          </a:p>
        </p:txBody>
      </p:sp>
    </p:spTree>
    <p:extLst>
      <p:ext uri="{BB962C8B-B14F-4D97-AF65-F5344CB8AC3E}">
        <p14:creationId xmlns:p14="http://schemas.microsoft.com/office/powerpoint/2010/main" val="339534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ACC7F5A2-8586-408C-9AB3-641436C03BAD}"/>
              </a:ext>
            </a:extLst>
          </p:cNvPr>
          <p:cNvSpPr>
            <a:spLocks noGrp="1"/>
          </p:cNvSpPr>
          <p:nvPr>
            <p:ph type="pic" sz="quarter" idx="13"/>
          </p:nvPr>
        </p:nvSpPr>
        <p:spPr/>
      </p:sp>
      <p:sp>
        <p:nvSpPr>
          <p:cNvPr id="4" name="Titre 3">
            <a:extLst>
              <a:ext uri="{FF2B5EF4-FFF2-40B4-BE49-F238E27FC236}">
                <a16:creationId xmlns:a16="http://schemas.microsoft.com/office/drawing/2014/main" id="{35619182-47F7-48D4-91B9-E6A32A175249}"/>
              </a:ext>
            </a:extLst>
          </p:cNvPr>
          <p:cNvSpPr>
            <a:spLocks noGrp="1"/>
          </p:cNvSpPr>
          <p:nvPr>
            <p:ph type="title"/>
          </p:nvPr>
        </p:nvSpPr>
        <p:spPr/>
        <p:txBody>
          <a:bodyPr>
            <a:normAutofit/>
          </a:bodyPr>
          <a:lstStyle/>
          <a:p>
            <a:pPr marL="18626" marR="0" lvl="0" indent="0" algn="l" defTabSz="121917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effectLst/>
                <a:uLnTx/>
                <a:uFillTx/>
                <a:latin typeface="Arial"/>
                <a:ea typeface="+mn-ea"/>
                <a:cs typeface="+mn-cs"/>
              </a:rPr>
              <a:t>V – Annexes</a:t>
            </a:r>
          </a:p>
        </p:txBody>
      </p:sp>
      <p:sp>
        <p:nvSpPr>
          <p:cNvPr id="5" name="Espace réservé du numéro de diapositive 4">
            <a:extLst>
              <a:ext uri="{FF2B5EF4-FFF2-40B4-BE49-F238E27FC236}">
                <a16:creationId xmlns:a16="http://schemas.microsoft.com/office/drawing/2014/main" id="{AC4B1056-BAEE-455E-9F76-85BE11885D5B}"/>
              </a:ext>
            </a:extLst>
          </p:cNvPr>
          <p:cNvSpPr>
            <a:spLocks noGrp="1"/>
          </p:cNvSpPr>
          <p:nvPr>
            <p:ph type="sldNum" sz="quarter" idx="4"/>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FFFFFF"/>
                </a:solidFill>
                <a:effectLst/>
                <a:uLnTx/>
                <a:uFillTx/>
                <a:latin typeface="Arial"/>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24</a:t>
            </a:fld>
            <a:endParaRPr kumimoji="0" lang="fr-FR" sz="1000" b="1" i="0" u="none" strike="noStrike" kern="1200" cap="none" spc="0" normalizeH="0" baseline="0" noProof="0">
              <a:ln>
                <a:noFill/>
              </a:ln>
              <a:solidFill>
                <a:srgbClr val="FFFFFF"/>
              </a:solidFill>
              <a:effectLst/>
              <a:uLnTx/>
              <a:uFillTx/>
              <a:latin typeface="Arial"/>
              <a:ea typeface="+mn-ea"/>
              <a:cs typeface="+mn-cs"/>
            </a:endParaRPr>
          </a:p>
        </p:txBody>
      </p:sp>
      <p:sp>
        <p:nvSpPr>
          <p:cNvPr id="9" name="Espace réservé du pied de page 5">
            <a:extLst>
              <a:ext uri="{FF2B5EF4-FFF2-40B4-BE49-F238E27FC236}">
                <a16:creationId xmlns:a16="http://schemas.microsoft.com/office/drawing/2014/main" id="{9A724A5C-8FD1-1030-4ABC-113E14D4C7AE}"/>
              </a:ext>
            </a:extLst>
          </p:cNvPr>
          <p:cNvSpPr txBox="1">
            <a:spLocks/>
          </p:cNvSpPr>
          <p:nvPr/>
        </p:nvSpPr>
        <p:spPr>
          <a:xfrm>
            <a:off x="4281611" y="0"/>
            <a:ext cx="7839908"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Délégation générale à l’emploi et à la formation professionnelle</a:t>
            </a:r>
          </a:p>
        </p:txBody>
      </p:sp>
    </p:spTree>
    <p:extLst>
      <p:ext uri="{BB962C8B-B14F-4D97-AF65-F5344CB8AC3E}">
        <p14:creationId xmlns:p14="http://schemas.microsoft.com/office/powerpoint/2010/main" val="3091616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9FE91-2AAA-6458-17A2-FF780E6DA10C}"/>
              </a:ext>
            </a:extLst>
          </p:cNvPr>
          <p:cNvSpPr/>
          <p:nvPr/>
        </p:nvSpPr>
        <p:spPr>
          <a:xfrm>
            <a:off x="716973" y="1314741"/>
            <a:ext cx="7997259" cy="20784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462" marR="0" lvl="1" indent="-342891"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52462" marR="0" lvl="1" indent="-342891"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52462" marR="0" lvl="1" indent="-342891"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Mené par un cabinet, mandaté par la DGEFP.</a:t>
            </a:r>
          </a:p>
          <a:p>
            <a:pPr marL="952462" marR="0" lvl="1" indent="-342891"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Ensemble de monographies territoriales et rapport de synthèse s’articulant autour de trois grands axes: les pratiques d’accompagnement, les impacts sur les bénéficiaires et les coûts des différents types de parcours expérimentés</a:t>
            </a:r>
          </a:p>
          <a:p>
            <a:pPr marL="952462" marR="0" lvl="1" indent="-342891"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Premiers résultats mi 2024 (à 6 mois), puis à 12 mois mi 2025</a:t>
            </a:r>
          </a:p>
          <a:p>
            <a:pPr marL="952462" marR="0" lvl="1" indent="-342891" algn="just"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FB4BE188-0594-545A-5FAC-7EDA59445888}"/>
              </a:ext>
            </a:extLst>
          </p:cNvPr>
          <p:cNvSpPr/>
          <p:nvPr/>
        </p:nvSpPr>
        <p:spPr>
          <a:xfrm>
            <a:off x="716975" y="1314742"/>
            <a:ext cx="1807453" cy="320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a:ea typeface="+mn-ea"/>
                <a:cs typeface="+mn-cs"/>
              </a:rPr>
              <a:t>   Volet qualitatif</a:t>
            </a:r>
          </a:p>
        </p:txBody>
      </p:sp>
      <p:sp>
        <p:nvSpPr>
          <p:cNvPr id="4" name="Rectangle 3">
            <a:extLst>
              <a:ext uri="{FF2B5EF4-FFF2-40B4-BE49-F238E27FC236}">
                <a16:creationId xmlns:a16="http://schemas.microsoft.com/office/drawing/2014/main" id="{8FC4FF45-E5D6-5D39-9BC4-34BC0596BABB}"/>
              </a:ext>
            </a:extLst>
          </p:cNvPr>
          <p:cNvSpPr/>
          <p:nvPr/>
        </p:nvSpPr>
        <p:spPr>
          <a:xfrm>
            <a:off x="716973" y="3724356"/>
            <a:ext cx="7997259" cy="20780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462" marR="0" lvl="1" indent="-342891"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52462" marR="0" lvl="1" indent="-342891"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Mené par la DARES</a:t>
            </a:r>
          </a:p>
          <a:p>
            <a:pPr marL="952462" marR="0" lvl="1" indent="-342891"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Objectif: </a:t>
            </a: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mesurer l’impact des nouvelles modalités d’accompagnement des </a:t>
            </a:r>
            <a:r>
              <a:rPr kumimoji="0" lang="fr-FR" sz="1467"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bRSA</a:t>
            </a: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sur le retour à l’emploi et la sortie du RSA. </a:t>
            </a:r>
          </a:p>
          <a:p>
            <a:pPr marL="952462" marR="0" lvl="1" indent="-342891"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Principe: </a:t>
            </a: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comparaison des trajectoires des </a:t>
            </a:r>
            <a:r>
              <a:rPr kumimoji="0" lang="fr-FR" sz="1467"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bRSA</a:t>
            </a: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des territoires pilotes à celle des </a:t>
            </a:r>
            <a:r>
              <a:rPr kumimoji="0" lang="fr-FR" sz="1467"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bRSA</a:t>
            </a: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dans des territoires similaires, à partir de la base MIDAS (appariement données minima sociaux, assurance chômage et DSN)</a:t>
            </a:r>
          </a:p>
          <a:p>
            <a:pPr marL="952462" marR="0" lvl="1" indent="-342891"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Premiers résultats mi 2024 (à 6 mois), puis à 12 mois mi 2025</a:t>
            </a:r>
          </a:p>
        </p:txBody>
      </p:sp>
      <p:sp>
        <p:nvSpPr>
          <p:cNvPr id="6" name="Rectangle 5">
            <a:extLst>
              <a:ext uri="{FF2B5EF4-FFF2-40B4-BE49-F238E27FC236}">
                <a16:creationId xmlns:a16="http://schemas.microsoft.com/office/drawing/2014/main" id="{C6C8EDF8-9D7E-6CD7-63BA-8B4F9DAF8F3B}"/>
              </a:ext>
            </a:extLst>
          </p:cNvPr>
          <p:cNvSpPr/>
          <p:nvPr/>
        </p:nvSpPr>
        <p:spPr>
          <a:xfrm>
            <a:off x="716974" y="3722837"/>
            <a:ext cx="1917181" cy="320663"/>
          </a:xfrm>
          <a:prstGeom prst="rect">
            <a:avLst/>
          </a:prstGeom>
          <a:solidFill>
            <a:schemeClr val="accent2">
              <a:lumMod val="60000"/>
              <a:lumOff val="40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a:ea typeface="+mn-ea"/>
                <a:cs typeface="+mn-cs"/>
              </a:rPr>
              <a:t>   Volet quantitatif</a:t>
            </a:r>
          </a:p>
        </p:txBody>
      </p:sp>
      <p:sp>
        <p:nvSpPr>
          <p:cNvPr id="7" name="Rectangle 6">
            <a:extLst>
              <a:ext uri="{FF2B5EF4-FFF2-40B4-BE49-F238E27FC236}">
                <a16:creationId xmlns:a16="http://schemas.microsoft.com/office/drawing/2014/main" id="{85181FC7-6EC5-0E86-1A70-D7C67EEEEE9B}"/>
              </a:ext>
            </a:extLst>
          </p:cNvPr>
          <p:cNvSpPr/>
          <p:nvPr/>
        </p:nvSpPr>
        <p:spPr>
          <a:xfrm>
            <a:off x="9008868" y="1314742"/>
            <a:ext cx="2613552" cy="448763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Eléments de repère: </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Présidence du comité scientifique : François Fontaine</a:t>
            </a: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67"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Parties prenantes: statistique publique, CD, </a:t>
            </a:r>
            <a:r>
              <a:rPr kumimoji="0" lang="fr-FR" sz="1467"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Unédic</a:t>
            </a: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directions d’administrations centrales, CNAF, PE, ADF…</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Premiers résultats à mi 2024</a:t>
            </a: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333" b="0" i="0" u="none" strike="noStrike" kern="1200" cap="none" spc="0" normalizeH="0" baseline="0" noProof="0" dirty="0">
              <a:ln>
                <a:noFill/>
              </a:ln>
              <a:solidFill>
                <a:srgbClr val="000000"/>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333" b="0" i="0" u="none" strike="noStrike" kern="1200" cap="none" spc="0" normalizeH="0" baseline="0" noProof="0" dirty="0">
              <a:ln>
                <a:noFill/>
              </a:ln>
              <a:solidFill>
                <a:srgbClr val="FFFFFF"/>
              </a:solidFill>
              <a:effectLst/>
              <a:uLnTx/>
              <a:uFillTx/>
              <a:latin typeface="Arial"/>
              <a:ea typeface="+mn-ea"/>
              <a:cs typeface="+mn-cs"/>
            </a:endParaRPr>
          </a:p>
          <a:p>
            <a:pPr marL="171446" marR="0" lvl="0"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texte 5">
            <a:extLst>
              <a:ext uri="{FF2B5EF4-FFF2-40B4-BE49-F238E27FC236}">
                <a16:creationId xmlns:a16="http://schemas.microsoft.com/office/drawing/2014/main" id="{2DA66BBB-94B6-A45F-4B69-89B001B48D4B}"/>
              </a:ext>
            </a:extLst>
          </p:cNvPr>
          <p:cNvSpPr txBox="1">
            <a:spLocks/>
          </p:cNvSpPr>
          <p:nvPr/>
        </p:nvSpPr>
        <p:spPr>
          <a:xfrm>
            <a:off x="1620701" y="327038"/>
            <a:ext cx="10331508" cy="656488"/>
          </a:xfrm>
          <a:prstGeom prst="rect">
            <a:avLst/>
          </a:prstGeom>
          <a:solidFill>
            <a:srgbClr val="16519F">
              <a:lumMod val="60000"/>
              <a:lumOff val="40000"/>
            </a:srgbClr>
          </a:solidFill>
        </p:spPr>
        <p:txBody>
          <a:bodyPr vert="horz" lIns="180000" tIns="0" rIns="180000" bIns="0" rtlCol="0" anchor="ctr" anchorCtr="0">
            <a:noAutofit/>
          </a:bodyPr>
          <a:lstStyle>
            <a:lvl1pPr marL="0" indent="0" algn="l" defTabSz="914377" rtl="0" eaLnBrk="1" latinLnBrk="0" hangingPunct="1">
              <a:lnSpc>
                <a:spcPct val="90000"/>
              </a:lnSpc>
              <a:spcBef>
                <a:spcPts val="0"/>
              </a:spcBef>
              <a:buClr>
                <a:schemeClr val="accent1"/>
              </a:buClr>
              <a:buFontTx/>
              <a:buNone/>
              <a:tabLst/>
              <a:defRPr sz="1000" b="0" i="0" kern="1200" cap="all" spc="200" normalizeH="0" baseline="0">
                <a:solidFill>
                  <a:schemeClr val="bg1"/>
                </a:solidFill>
                <a:latin typeface="Pole Emploi PRO Light" panose="02000303040000020004" pitchFamily="2" charset="77"/>
                <a:ea typeface="Verdana" panose="020B0604030504040204" pitchFamily="34" charset="0"/>
                <a:cs typeface="Verdana" panose="020B0604030504040204" pitchFamily="34" charset="0"/>
              </a:defRPr>
            </a:lvl1pPr>
            <a:lvl2pPr marL="177796" indent="0" algn="l" defTabSz="914377" rtl="0" eaLnBrk="1" latinLnBrk="0" hangingPunct="1">
              <a:lnSpc>
                <a:spcPct val="90000"/>
              </a:lnSpc>
              <a:spcBef>
                <a:spcPts val="0"/>
              </a:spcBef>
              <a:buClr>
                <a:schemeClr val="accent1"/>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357178" indent="0" algn="l" defTabSz="914377" rtl="0" eaLnBrk="1" latinLnBrk="0" hangingPunct="1">
              <a:lnSpc>
                <a:spcPct val="90000"/>
              </a:lnSpc>
              <a:spcBef>
                <a:spcPts val="0"/>
              </a:spcBef>
              <a:buClr>
                <a:schemeClr val="accent1"/>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36561" indent="0" algn="l" defTabSz="914377" rtl="0" eaLnBrk="1" latinLnBrk="0" hangingPunct="1">
              <a:lnSpc>
                <a:spcPct val="90000"/>
              </a:lnSpc>
              <a:spcBef>
                <a:spcPts val="0"/>
              </a:spcBef>
              <a:buClr>
                <a:schemeClr val="accent1"/>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714357" indent="0" algn="l" defTabSz="914377" rtl="0" eaLnBrk="1" latinLnBrk="0" hangingPunct="1">
              <a:lnSpc>
                <a:spcPct val="90000"/>
              </a:lnSpc>
              <a:spcBef>
                <a:spcPts val="0"/>
              </a:spcBef>
              <a:buClr>
                <a:schemeClr val="accent1"/>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0"/>
              </a:spcAft>
              <a:buClr>
                <a:srgbClr val="DA0719"/>
              </a:buClr>
              <a:buSzTx/>
              <a:buFontTx/>
              <a:buNone/>
              <a:tabLst/>
              <a:defRPr/>
            </a:pPr>
            <a:r>
              <a:rPr kumimoji="0" lang="fr-FR" sz="2400" b="0" i="0" u="none" strike="noStrike" kern="1200" cap="all" spc="200" normalizeH="0" baseline="0" noProof="0" dirty="0">
                <a:ln>
                  <a:noFill/>
                </a:ln>
                <a:solidFill>
                  <a:srgbClr val="FFFFFF"/>
                </a:solidFill>
                <a:effectLst/>
                <a:uLnTx/>
                <a:uFillTx/>
                <a:latin typeface="Pole Emploi PRO Light" panose="02000303040000020004" pitchFamily="2" charset="77"/>
                <a:ea typeface="Verdana" panose="020B0604030504040204" pitchFamily="34" charset="0"/>
              </a:rPr>
              <a:t>Evaluation nationale Impact de l’Accompagnement </a:t>
            </a:r>
            <a:r>
              <a:rPr kumimoji="0" lang="fr-FR" sz="2400" b="0" i="0" u="none" strike="noStrike" kern="1200" cap="all" spc="200" normalizeH="0" baseline="0" noProof="0" dirty="0" err="1">
                <a:ln>
                  <a:noFill/>
                </a:ln>
                <a:solidFill>
                  <a:srgbClr val="FFFFFF"/>
                </a:solidFill>
                <a:effectLst/>
                <a:uLnTx/>
                <a:uFillTx/>
                <a:latin typeface="Pole Emploi PRO Light" panose="02000303040000020004" pitchFamily="2" charset="77"/>
                <a:ea typeface="Verdana" panose="020B0604030504040204" pitchFamily="34" charset="0"/>
              </a:rPr>
              <a:t>renove</a:t>
            </a:r>
            <a:r>
              <a:rPr kumimoji="0" lang="fr-FR" sz="2400" b="0" i="0" u="none" strike="noStrike" kern="1200" cap="all" spc="200" normalizeH="0" baseline="0" noProof="0" dirty="0">
                <a:ln>
                  <a:noFill/>
                </a:ln>
                <a:solidFill>
                  <a:srgbClr val="FFFFFF"/>
                </a:solidFill>
                <a:effectLst/>
                <a:uLnTx/>
                <a:uFillTx/>
                <a:latin typeface="Pole Emploi PRO Light" panose="02000303040000020004" pitchFamily="2" charset="77"/>
                <a:ea typeface="Verdana" panose="020B0604030504040204" pitchFamily="34" charset="0"/>
              </a:rPr>
              <a:t> au sein des territoires pilotes </a:t>
            </a:r>
          </a:p>
        </p:txBody>
      </p:sp>
    </p:spTree>
    <p:extLst>
      <p:ext uri="{BB962C8B-B14F-4D97-AF65-F5344CB8AC3E}">
        <p14:creationId xmlns:p14="http://schemas.microsoft.com/office/powerpoint/2010/main" val="402592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ACC7F5A2-8586-408C-9AB3-641436C03BAD}"/>
              </a:ext>
            </a:extLst>
          </p:cNvPr>
          <p:cNvSpPr>
            <a:spLocks noGrp="1"/>
          </p:cNvSpPr>
          <p:nvPr>
            <p:ph type="pic" sz="quarter" idx="13"/>
          </p:nvPr>
        </p:nvSpPr>
        <p:spPr/>
      </p:sp>
      <p:sp>
        <p:nvSpPr>
          <p:cNvPr id="4" name="Titre 3">
            <a:extLst>
              <a:ext uri="{FF2B5EF4-FFF2-40B4-BE49-F238E27FC236}">
                <a16:creationId xmlns:a16="http://schemas.microsoft.com/office/drawing/2014/main" id="{35619182-47F7-48D4-91B9-E6A32A175249}"/>
              </a:ext>
            </a:extLst>
          </p:cNvPr>
          <p:cNvSpPr>
            <a:spLocks noGrp="1"/>
          </p:cNvSpPr>
          <p:nvPr>
            <p:ph type="title"/>
          </p:nvPr>
        </p:nvSpPr>
        <p:spPr/>
        <p:txBody>
          <a:bodyPr>
            <a:normAutofit/>
          </a:bodyPr>
          <a:lstStyle/>
          <a:p>
            <a:pPr marL="0" indent="0" defTabSz="1219170">
              <a:buNone/>
            </a:pPr>
            <a:r>
              <a:rPr lang="fr-FR" sz="4400" b="0" dirty="0">
                <a:latin typeface="Arial"/>
              </a:rPr>
              <a:t>I – Rappel des enjeux de l’accompagnement rénové des ARSA</a:t>
            </a:r>
            <a:endParaRPr lang="fr-FR" sz="4400" b="0" dirty="0">
              <a:latin typeface="Arial"/>
              <a:cs typeface="Arial"/>
            </a:endParaRPr>
          </a:p>
        </p:txBody>
      </p:sp>
      <p:sp>
        <p:nvSpPr>
          <p:cNvPr id="5" name="Espace réservé du numéro de diapositive 4">
            <a:extLst>
              <a:ext uri="{FF2B5EF4-FFF2-40B4-BE49-F238E27FC236}">
                <a16:creationId xmlns:a16="http://schemas.microsoft.com/office/drawing/2014/main" id="{AC4B1056-BAEE-455E-9F76-85BE11885D5B}"/>
              </a:ext>
            </a:extLst>
          </p:cNvPr>
          <p:cNvSpPr>
            <a:spLocks noGrp="1"/>
          </p:cNvSpPr>
          <p:nvPr>
            <p:ph type="sldNum" sz="quarter" idx="4"/>
          </p:nvPr>
        </p:nvSpPr>
        <p:spPr/>
        <p:txBody>
          <a:bodyPr/>
          <a:lstStyle/>
          <a:p>
            <a:pPr defTabSz="1219140"/>
            <a:fld id="{733122C9-A0B9-462F-8757-0847AD287B63}" type="slidenum">
              <a:rPr lang="fr-FR">
                <a:solidFill>
                  <a:srgbClr val="FFFFFF"/>
                </a:solidFill>
                <a:latin typeface="Arial"/>
              </a:rPr>
              <a:pPr defTabSz="1219140"/>
              <a:t>3</a:t>
            </a:fld>
            <a:endParaRPr lang="fr-FR">
              <a:solidFill>
                <a:srgbClr val="FFFFFF"/>
              </a:solidFill>
              <a:latin typeface="Arial"/>
            </a:endParaRPr>
          </a:p>
        </p:txBody>
      </p:sp>
      <p:sp>
        <p:nvSpPr>
          <p:cNvPr id="9" name="Espace réservé du pied de page 5">
            <a:extLst>
              <a:ext uri="{FF2B5EF4-FFF2-40B4-BE49-F238E27FC236}">
                <a16:creationId xmlns:a16="http://schemas.microsoft.com/office/drawing/2014/main" id="{9A724A5C-8FD1-1030-4ABC-113E14D4C7AE}"/>
              </a:ext>
            </a:extLst>
          </p:cNvPr>
          <p:cNvSpPr txBox="1">
            <a:spLocks/>
          </p:cNvSpPr>
          <p:nvPr/>
        </p:nvSpPr>
        <p:spPr>
          <a:xfrm>
            <a:off x="4281611" y="0"/>
            <a:ext cx="7839908"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40"/>
            <a:r>
              <a:rPr lang="fr-FR" sz="1000">
                <a:solidFill>
                  <a:srgbClr val="000000"/>
                </a:solidFill>
                <a:latin typeface="Arial"/>
              </a:rPr>
              <a:t>Délégation générale à l’emploi et à la formation professionnelle</a:t>
            </a:r>
          </a:p>
        </p:txBody>
      </p:sp>
    </p:spTree>
    <p:extLst>
      <p:ext uri="{BB962C8B-B14F-4D97-AF65-F5344CB8AC3E}">
        <p14:creationId xmlns:p14="http://schemas.microsoft.com/office/powerpoint/2010/main" val="85971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 name="Objet 106" hidden="1">
            <a:extLst>
              <a:ext uri="{FF2B5EF4-FFF2-40B4-BE49-F238E27FC236}">
                <a16:creationId xmlns:a16="http://schemas.microsoft.com/office/drawing/2014/main" id="{1D5AE152-6438-D512-6D62-A5FF2E7342D7}"/>
              </a:ext>
            </a:extLst>
          </p:cNvPr>
          <p:cNvGraphicFramePr>
            <a:graphicFrameLocks noChangeAspect="1"/>
          </p:cNvGraphicFramePr>
          <p:nvPr>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e think-cell" r:id="rId3" imgW="455" imgH="454" progId="TCLayout.ActiveDocument.1">
                  <p:embed/>
                </p:oleObj>
              </mc:Choice>
              <mc:Fallback>
                <p:oleObj name="Diapositive think-cell" r:id="rId3" imgW="455" imgH="454" progId="TCLayout.ActiveDocument.1">
                  <p:embed/>
                  <p:pic>
                    <p:nvPicPr>
                      <p:cNvPr id="107" name="Objet 106" hidden="1">
                        <a:extLst>
                          <a:ext uri="{FF2B5EF4-FFF2-40B4-BE49-F238E27FC236}">
                            <a16:creationId xmlns:a16="http://schemas.microsoft.com/office/drawing/2014/main" id="{1D5AE152-6438-D512-6D62-A5FF2E7342D7}"/>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sp>
        <p:nvSpPr>
          <p:cNvPr id="59" name="Rectangle : coins arrondis 58">
            <a:extLst>
              <a:ext uri="{FF2B5EF4-FFF2-40B4-BE49-F238E27FC236}">
                <a16:creationId xmlns:a16="http://schemas.microsoft.com/office/drawing/2014/main" id="{8E3F25E8-71D6-B845-0BC2-65EE0FBCACDE}"/>
              </a:ext>
            </a:extLst>
          </p:cNvPr>
          <p:cNvSpPr/>
          <p:nvPr/>
        </p:nvSpPr>
        <p:spPr>
          <a:xfrm>
            <a:off x="595613" y="1717991"/>
            <a:ext cx="7228241" cy="216489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numCol="2" rtlCol="0" anchor="t">
            <a:noAutofit/>
          </a:bodyPr>
          <a:lstStyle/>
          <a:p>
            <a:pPr marL="251994" marR="0" lvl="0" indent="-171438"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333" b="0" i="0" u="none" strike="noStrike" kern="1200" cap="none" spc="0" normalizeH="0" baseline="0" noProof="0" dirty="0">
                <a:ln>
                  <a:noFill/>
                </a:ln>
                <a:solidFill>
                  <a:srgbClr val="000000"/>
                </a:solidFill>
                <a:effectLst/>
                <a:uLnTx/>
                <a:uFillTx/>
                <a:latin typeface="Arial"/>
                <a:ea typeface="+mn-ea"/>
                <a:cs typeface="+mn-cs"/>
              </a:rPr>
              <a:t>Accompagner </a:t>
            </a:r>
            <a:r>
              <a:rPr kumimoji="0" lang="fr-FR" sz="1333" b="1" i="0" u="none" strike="noStrike" kern="1200" cap="none" spc="0" normalizeH="0" baseline="0" noProof="0" dirty="0">
                <a:ln>
                  <a:noFill/>
                </a:ln>
                <a:solidFill>
                  <a:srgbClr val="130CA2"/>
                </a:solidFill>
                <a:effectLst/>
                <a:uLnTx/>
                <a:uFillTx/>
                <a:latin typeface="Arial"/>
                <a:ea typeface="+mn-ea"/>
                <a:cs typeface="+mn-cs"/>
              </a:rPr>
              <a:t>100% des bénéficiaires du RSA </a:t>
            </a:r>
            <a:r>
              <a:rPr kumimoji="0" lang="fr-FR" sz="1333" b="0" i="0" u="none" strike="noStrike" kern="1200" cap="none" spc="0" normalizeH="0" baseline="0" noProof="0" dirty="0">
                <a:ln>
                  <a:noFill/>
                </a:ln>
                <a:solidFill>
                  <a:srgbClr val="000000"/>
                </a:solidFill>
                <a:effectLst/>
                <a:uLnTx/>
                <a:uFillTx/>
                <a:latin typeface="Arial"/>
                <a:ea typeface="+mn-ea"/>
                <a:cs typeface="+mn-cs"/>
              </a:rPr>
              <a:t>sur un territoire donné</a:t>
            </a:r>
          </a:p>
          <a:p>
            <a:pPr marL="251994" marR="0" lvl="0" indent="-171438"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333" b="0" i="0" u="none" strike="noStrike" kern="1200" cap="none" spc="0" normalizeH="0" baseline="0" noProof="0" dirty="0">
                <a:ln>
                  <a:noFill/>
                </a:ln>
                <a:solidFill>
                  <a:srgbClr val="000000"/>
                </a:solidFill>
                <a:effectLst/>
                <a:uLnTx/>
                <a:uFillTx/>
                <a:latin typeface="Arial"/>
                <a:ea typeface="+mn-ea"/>
                <a:cs typeface="+mn-cs"/>
              </a:rPr>
              <a:t>Montrer qu’une </a:t>
            </a:r>
            <a:r>
              <a:rPr kumimoji="0" lang="fr-FR" sz="1333" b="1" i="0" u="none" strike="noStrike" kern="1200" cap="none" spc="0" normalizeH="0" baseline="0" noProof="0" dirty="0">
                <a:ln>
                  <a:noFill/>
                </a:ln>
                <a:solidFill>
                  <a:srgbClr val="130CA2"/>
                </a:solidFill>
                <a:effectLst/>
                <a:uLnTx/>
                <a:uFillTx/>
                <a:latin typeface="Arial"/>
                <a:ea typeface="+mn-ea"/>
                <a:cs typeface="+mn-cs"/>
              </a:rPr>
              <a:t>action plus intensive</a:t>
            </a:r>
            <a:r>
              <a:rPr kumimoji="0" lang="fr-FR" sz="1333" b="1" i="0" u="none" strike="noStrike" kern="1200" cap="none" spc="0" normalizeH="0" baseline="0" noProof="0" dirty="0">
                <a:ln>
                  <a:noFill/>
                </a:ln>
                <a:solidFill>
                  <a:srgbClr val="000000"/>
                </a:solidFill>
                <a:effectLst/>
                <a:uLnTx/>
                <a:uFillTx/>
                <a:latin typeface="Arial"/>
                <a:ea typeface="+mn-ea"/>
                <a:cs typeface="+mn-cs"/>
              </a:rPr>
              <a:t> </a:t>
            </a:r>
            <a:r>
              <a:rPr kumimoji="0" lang="fr-FR" sz="1333" b="0" i="0" u="none" strike="noStrike" kern="1200" cap="none" spc="0" normalizeH="0" baseline="0" noProof="0" dirty="0">
                <a:ln>
                  <a:noFill/>
                </a:ln>
                <a:solidFill>
                  <a:srgbClr val="000000"/>
                </a:solidFill>
                <a:effectLst/>
                <a:uLnTx/>
                <a:uFillTx/>
                <a:latin typeface="Arial"/>
                <a:ea typeface="+mn-ea"/>
                <a:cs typeface="+mn-cs"/>
              </a:rPr>
              <a:t>sur l’orientation et l’accompagnement des personnes conduit à une </a:t>
            </a:r>
            <a:r>
              <a:rPr kumimoji="0" lang="fr-FR" sz="1333" b="1" i="0" u="none" strike="noStrike" kern="1200" cap="none" spc="0" normalizeH="0" baseline="0" noProof="0" dirty="0">
                <a:ln>
                  <a:noFill/>
                </a:ln>
                <a:solidFill>
                  <a:srgbClr val="130CA2"/>
                </a:solidFill>
                <a:effectLst/>
                <a:uLnTx/>
                <a:uFillTx/>
                <a:latin typeface="Arial"/>
                <a:ea typeface="+mn-ea"/>
                <a:cs typeface="+mn-cs"/>
              </a:rPr>
              <a:t>meilleure insertion dans l’emploi</a:t>
            </a:r>
            <a:endParaRPr kumimoji="0" lang="fr-FR" sz="1333" b="1" i="0" u="none" strike="noStrike" kern="1200" cap="none" spc="0" normalizeH="0" baseline="0" noProof="0" dirty="0">
              <a:ln>
                <a:noFill/>
              </a:ln>
              <a:solidFill>
                <a:srgbClr val="000000"/>
              </a:solidFill>
              <a:effectLst/>
              <a:uLnTx/>
              <a:uFillTx/>
              <a:latin typeface="Arial"/>
              <a:ea typeface="+mn-ea"/>
              <a:cs typeface="+mn-cs"/>
            </a:endParaRPr>
          </a:p>
          <a:p>
            <a:pPr marL="251994" marR="0" lvl="0" indent="-171438"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333" b="0" i="0" u="none" strike="noStrike" kern="1200" cap="none" spc="0" normalizeH="0" baseline="0" noProof="0" dirty="0">
                <a:ln>
                  <a:noFill/>
                </a:ln>
                <a:solidFill>
                  <a:srgbClr val="000000"/>
                </a:solidFill>
                <a:effectLst/>
                <a:uLnTx/>
                <a:uFillTx/>
                <a:latin typeface="Arial"/>
                <a:ea typeface="+mn-ea"/>
                <a:cs typeface="+mn-cs"/>
              </a:rPr>
              <a:t>Assurer </a:t>
            </a:r>
            <a:r>
              <a:rPr kumimoji="0" lang="fr-FR" sz="1333" b="1" i="0" u="none" strike="noStrike" kern="1200" cap="none" spc="0" normalizeH="0" baseline="0" noProof="0" dirty="0">
                <a:ln>
                  <a:noFill/>
                </a:ln>
                <a:solidFill>
                  <a:srgbClr val="130CA2"/>
                </a:solidFill>
                <a:effectLst/>
                <a:uLnTx/>
                <a:uFillTx/>
                <a:latin typeface="Arial"/>
                <a:ea typeface="+mn-ea"/>
                <a:cs typeface="+mn-cs"/>
              </a:rPr>
              <a:t>une réponse aux besoins de recrutement </a:t>
            </a:r>
            <a:r>
              <a:rPr kumimoji="0" lang="fr-FR" sz="1333" b="0" i="0" u="none" strike="noStrike" kern="1200" cap="none" spc="0" normalizeH="0" baseline="0" noProof="0" dirty="0">
                <a:ln>
                  <a:noFill/>
                </a:ln>
                <a:solidFill>
                  <a:srgbClr val="000000"/>
                </a:solidFill>
                <a:effectLst/>
                <a:uLnTx/>
                <a:uFillTx/>
                <a:latin typeface="Arial"/>
                <a:ea typeface="+mn-ea"/>
                <a:cs typeface="+mn-cs"/>
              </a:rPr>
              <a:t>des employeurs et des entreprises du territoire</a:t>
            </a:r>
          </a:p>
          <a:p>
            <a:pPr marL="251994" marR="0" lvl="0" indent="-171438"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333" b="0" i="0" u="none" strike="noStrike" kern="1200" cap="none" spc="0" normalizeH="0" baseline="0" noProof="0" dirty="0">
                <a:ln>
                  <a:noFill/>
                </a:ln>
                <a:solidFill>
                  <a:srgbClr val="000000"/>
                </a:solidFill>
                <a:effectLst/>
                <a:uLnTx/>
                <a:uFillTx/>
                <a:latin typeface="Arial"/>
                <a:ea typeface="+mn-ea"/>
                <a:cs typeface="+mn-cs"/>
              </a:rPr>
              <a:t>Positionner </a:t>
            </a:r>
            <a:r>
              <a:rPr kumimoji="0" lang="fr-FR" sz="1333" b="1" i="0" u="none" strike="noStrike" kern="1200" cap="none" spc="0" normalizeH="0" baseline="0" noProof="0" dirty="0">
                <a:ln>
                  <a:noFill/>
                </a:ln>
                <a:solidFill>
                  <a:srgbClr val="130CA2"/>
                </a:solidFill>
                <a:effectLst/>
                <a:uLnTx/>
                <a:uFillTx/>
                <a:latin typeface="Arial"/>
                <a:ea typeface="+mn-ea"/>
                <a:cs typeface="+mn-cs"/>
              </a:rPr>
              <a:t>France Travail </a:t>
            </a:r>
            <a:r>
              <a:rPr kumimoji="0" lang="fr-FR" sz="1333" b="0" i="0" u="none" strike="noStrike" kern="1200" cap="none" spc="0" normalizeH="0" baseline="0" noProof="0" dirty="0">
                <a:ln>
                  <a:noFill/>
                </a:ln>
                <a:solidFill>
                  <a:srgbClr val="000000"/>
                </a:solidFill>
                <a:effectLst/>
                <a:uLnTx/>
                <a:uFillTx/>
                <a:latin typeface="Arial"/>
                <a:ea typeface="+mn-ea"/>
                <a:cs typeface="+mn-cs"/>
              </a:rPr>
              <a:t>en appui des départements</a:t>
            </a:r>
          </a:p>
          <a:p>
            <a:pPr marL="251994" marR="0" lvl="0" indent="-171438"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333" b="0" i="0" u="none" strike="noStrike" kern="1200" cap="none" spc="0" normalizeH="0" baseline="0" noProof="0" dirty="0">
                <a:ln>
                  <a:noFill/>
                </a:ln>
                <a:solidFill>
                  <a:srgbClr val="000000"/>
                </a:solidFill>
                <a:effectLst/>
                <a:uLnTx/>
                <a:uFillTx/>
                <a:latin typeface="Arial"/>
                <a:ea typeface="+mn-ea"/>
                <a:cs typeface="+mn-cs"/>
              </a:rPr>
              <a:t>Investir dans le </a:t>
            </a:r>
            <a:r>
              <a:rPr kumimoji="0" lang="fr-FR" sz="1333" b="1" i="0" u="none" strike="noStrike" kern="1200" cap="none" spc="0" normalizeH="0" baseline="0" noProof="0" dirty="0">
                <a:ln>
                  <a:noFill/>
                </a:ln>
                <a:solidFill>
                  <a:srgbClr val="130CA2"/>
                </a:solidFill>
                <a:effectLst/>
                <a:uLnTx/>
                <a:uFillTx/>
                <a:latin typeface="Arial"/>
                <a:ea typeface="+mn-ea"/>
                <a:cs typeface="+mn-cs"/>
              </a:rPr>
              <a:t>suivi numérique des parcours</a:t>
            </a:r>
            <a:r>
              <a:rPr kumimoji="0" lang="fr-FR" sz="1333" b="0" i="0" u="none" strike="noStrike" kern="1200" cap="none" spc="0" normalizeH="0" baseline="0" noProof="0" dirty="0">
                <a:ln>
                  <a:noFill/>
                </a:ln>
                <a:solidFill>
                  <a:srgbClr val="000000"/>
                </a:solidFill>
                <a:effectLst/>
                <a:uLnTx/>
                <a:uFillTx/>
                <a:latin typeface="Arial"/>
                <a:ea typeface="+mn-ea"/>
                <a:cs typeface="+mn-cs"/>
              </a:rPr>
              <a:t>, générer de la donnée et outiller la </a:t>
            </a:r>
            <a:r>
              <a:rPr kumimoji="0" lang="fr-FR" sz="1333" b="1" i="0" u="none" strike="noStrike" kern="1200" cap="none" spc="0" normalizeH="0" baseline="0" noProof="0" dirty="0">
                <a:ln>
                  <a:noFill/>
                </a:ln>
                <a:solidFill>
                  <a:srgbClr val="130CA2"/>
                </a:solidFill>
                <a:effectLst/>
                <a:uLnTx/>
                <a:uFillTx/>
                <a:latin typeface="Arial"/>
                <a:ea typeface="+mn-ea"/>
                <a:cs typeface="+mn-cs"/>
              </a:rPr>
              <a:t>gouvernance</a:t>
            </a:r>
            <a:r>
              <a:rPr kumimoji="0" lang="fr-FR" sz="1333" b="1" i="0" u="none" strike="noStrike" kern="1200" cap="none" spc="0" normalizeH="0" baseline="0" noProof="0" dirty="0">
                <a:ln>
                  <a:noFill/>
                </a:ln>
                <a:solidFill>
                  <a:srgbClr val="000000"/>
                </a:solidFill>
                <a:effectLst/>
                <a:uLnTx/>
                <a:uFillTx/>
                <a:latin typeface="Arial"/>
                <a:ea typeface="+mn-ea"/>
                <a:cs typeface="+mn-cs"/>
              </a:rPr>
              <a:t>.</a:t>
            </a:r>
            <a:endParaRPr kumimoji="0" lang="fr-FR" sz="1333" b="0" i="0" u="none" strike="noStrike" kern="1200" cap="none" spc="0" normalizeH="0" baseline="0" noProof="0" dirty="0">
              <a:ln>
                <a:noFill/>
              </a:ln>
              <a:solidFill>
                <a:srgbClr val="000000"/>
              </a:solidFill>
              <a:effectLst/>
              <a:uLnTx/>
              <a:uFillTx/>
              <a:latin typeface="Arial"/>
              <a:ea typeface="+mn-ea"/>
              <a:cs typeface="+mn-cs"/>
            </a:endParaRPr>
          </a:p>
          <a:p>
            <a:pPr marL="285730" marR="0" lvl="0" indent="-28573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333" b="1" i="0" u="none" strike="noStrike" kern="1200" cap="none" spc="0" normalizeH="0" baseline="0" noProof="0" dirty="0">
              <a:ln>
                <a:noFill/>
              </a:ln>
              <a:solidFill>
                <a:srgbClr val="000000"/>
              </a:solidFill>
              <a:effectLst/>
              <a:uLnTx/>
              <a:uFillTx/>
              <a:latin typeface="Arial"/>
              <a:ea typeface="+mn-ea"/>
              <a:cs typeface="+mn-cs"/>
            </a:endParaRPr>
          </a:p>
        </p:txBody>
      </p:sp>
      <p:sp>
        <p:nvSpPr>
          <p:cNvPr id="60" name="Rectangle : coins arrondis 59">
            <a:extLst>
              <a:ext uri="{FF2B5EF4-FFF2-40B4-BE49-F238E27FC236}">
                <a16:creationId xmlns:a16="http://schemas.microsoft.com/office/drawing/2014/main" id="{6C321AC1-C654-33A6-93EA-D74F0EF01102}"/>
              </a:ext>
            </a:extLst>
          </p:cNvPr>
          <p:cNvSpPr/>
          <p:nvPr/>
        </p:nvSpPr>
        <p:spPr>
          <a:xfrm>
            <a:off x="2460350" y="1477629"/>
            <a:ext cx="3483315" cy="35100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Arial"/>
                <a:ea typeface="+mn-ea"/>
                <a:cs typeface="+mn-cs"/>
              </a:rPr>
              <a:t>Une ambition partagée Etat – CD </a:t>
            </a:r>
          </a:p>
        </p:txBody>
      </p:sp>
      <p:grpSp>
        <p:nvGrpSpPr>
          <p:cNvPr id="72" name="Groupe 71">
            <a:extLst>
              <a:ext uri="{FF2B5EF4-FFF2-40B4-BE49-F238E27FC236}">
                <a16:creationId xmlns:a16="http://schemas.microsoft.com/office/drawing/2014/main" id="{70BF74B6-0C5C-4EB1-769C-B2D623D92745}"/>
              </a:ext>
            </a:extLst>
          </p:cNvPr>
          <p:cNvGrpSpPr>
            <a:grpSpLocks noChangeAspect="1"/>
          </p:cNvGrpSpPr>
          <p:nvPr/>
        </p:nvGrpSpPr>
        <p:grpSpPr>
          <a:xfrm>
            <a:off x="78089" y="5044077"/>
            <a:ext cx="8287052" cy="640048"/>
            <a:chOff x="562419" y="3356008"/>
            <a:chExt cx="11063906" cy="765668"/>
          </a:xfrm>
        </p:grpSpPr>
        <p:grpSp>
          <p:nvGrpSpPr>
            <p:cNvPr id="73" name="Group 18">
              <a:extLst>
                <a:ext uri="{FF2B5EF4-FFF2-40B4-BE49-F238E27FC236}">
                  <a16:creationId xmlns:a16="http://schemas.microsoft.com/office/drawing/2014/main" id="{BCBDBEA7-0472-7E43-F021-760683936F0F}"/>
                </a:ext>
              </a:extLst>
            </p:cNvPr>
            <p:cNvGrpSpPr/>
            <p:nvPr/>
          </p:nvGrpSpPr>
          <p:grpSpPr>
            <a:xfrm>
              <a:off x="591949" y="3356008"/>
              <a:ext cx="11005776" cy="765668"/>
              <a:chOff x="444834" y="2873150"/>
              <a:chExt cx="8254332" cy="1204783"/>
            </a:xfrm>
          </p:grpSpPr>
          <p:sp>
            <p:nvSpPr>
              <p:cNvPr id="79" name="Shape">
                <a:extLst>
                  <a:ext uri="{FF2B5EF4-FFF2-40B4-BE49-F238E27FC236}">
                    <a16:creationId xmlns:a16="http://schemas.microsoft.com/office/drawing/2014/main" id="{CA4CF0C3-5520-E862-E48E-2F4874BCE33C}"/>
                  </a:ext>
                </a:extLst>
              </p:cNvPr>
              <p:cNvSpPr/>
              <p:nvPr/>
            </p:nvSpPr>
            <p:spPr>
              <a:xfrm>
                <a:off x="444834" y="2881163"/>
                <a:ext cx="1820936" cy="1188757"/>
              </a:xfrm>
              <a:custGeom>
                <a:avLst/>
                <a:gdLst/>
                <a:ahLst/>
                <a:cxnLst>
                  <a:cxn ang="0">
                    <a:pos x="wd2" y="hd2"/>
                  </a:cxn>
                  <a:cxn ang="5400000">
                    <a:pos x="wd2" y="hd2"/>
                  </a:cxn>
                  <a:cxn ang="10800000">
                    <a:pos x="wd2" y="hd2"/>
                  </a:cxn>
                  <a:cxn ang="16200000">
                    <a:pos x="wd2" y="hd2"/>
                  </a:cxn>
                </a:cxnLst>
                <a:rect l="0" t="0" r="r" b="b"/>
                <a:pathLst>
                  <a:path w="21600" h="21600" extrusionOk="0">
                    <a:moveTo>
                      <a:pt x="18662" y="10970"/>
                    </a:moveTo>
                    <a:cubicBezTo>
                      <a:pt x="17671" y="7052"/>
                      <a:pt x="16283" y="4690"/>
                      <a:pt x="15293" y="3395"/>
                    </a:cubicBezTo>
                    <a:cubicBezTo>
                      <a:pt x="14221" y="1989"/>
                      <a:pt x="13367" y="1505"/>
                      <a:pt x="13358" y="1498"/>
                    </a:cubicBezTo>
                    <a:lnTo>
                      <a:pt x="13332" y="1485"/>
                    </a:lnTo>
                    <a:lnTo>
                      <a:pt x="12999" y="1243"/>
                    </a:lnTo>
                    <a:cubicBezTo>
                      <a:pt x="11876" y="438"/>
                      <a:pt x="10655" y="7"/>
                      <a:pt x="9416" y="0"/>
                    </a:cubicBezTo>
                    <a:cubicBezTo>
                      <a:pt x="9408" y="0"/>
                      <a:pt x="9399" y="0"/>
                      <a:pt x="9391" y="0"/>
                    </a:cubicBezTo>
                    <a:cubicBezTo>
                      <a:pt x="4206" y="0"/>
                      <a:pt x="0" y="4834"/>
                      <a:pt x="0" y="10800"/>
                    </a:cubicBezTo>
                    <a:cubicBezTo>
                      <a:pt x="0" y="16766"/>
                      <a:pt x="4202" y="21600"/>
                      <a:pt x="9391" y="21600"/>
                    </a:cubicBezTo>
                    <a:cubicBezTo>
                      <a:pt x="11231" y="21600"/>
                      <a:pt x="12948" y="20992"/>
                      <a:pt x="14400" y="19938"/>
                    </a:cubicBezTo>
                    <a:cubicBezTo>
                      <a:pt x="14707" y="19716"/>
                      <a:pt x="14998" y="19441"/>
                      <a:pt x="15280" y="19140"/>
                    </a:cubicBezTo>
                    <a:cubicBezTo>
                      <a:pt x="16245" y="18113"/>
                      <a:pt x="17535" y="17485"/>
                      <a:pt x="18957" y="17485"/>
                    </a:cubicBezTo>
                    <a:cubicBezTo>
                      <a:pt x="19917" y="17485"/>
                      <a:pt x="20819" y="17773"/>
                      <a:pt x="21600" y="18277"/>
                    </a:cubicBezTo>
                    <a:cubicBezTo>
                      <a:pt x="20716" y="16910"/>
                      <a:pt x="19584" y="14614"/>
                      <a:pt x="18662" y="10970"/>
                    </a:cubicBezTo>
                    <a:close/>
                  </a:path>
                </a:pathLst>
              </a:custGeom>
              <a:solidFill>
                <a:schemeClr val="tx2"/>
              </a:solidFill>
              <a:ln w="12700">
                <a:miter lim="400000"/>
              </a:ln>
            </p:spPr>
            <p:txBody>
              <a:bodyPr lIns="38100" tIns="38100" rIns="38100" bIns="38100" anchor="ct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0" i="0" u="none" strike="noStrike" kern="1200" cap="none" spc="0" normalizeH="0" baseline="0" noProof="0">
                  <a:ln>
                    <a:noFill/>
                  </a:ln>
                  <a:solidFill>
                    <a:srgbClr val="FFFFFF"/>
                  </a:solidFill>
                  <a:effectLst/>
                  <a:uLnTx/>
                  <a:uFillTx/>
                  <a:latin typeface="Arial"/>
                  <a:ea typeface="+mn-ea"/>
                  <a:cs typeface="+mn-cs"/>
                </a:endParaRPr>
              </a:p>
            </p:txBody>
          </p:sp>
          <p:sp>
            <p:nvSpPr>
              <p:cNvPr id="80" name="Shape">
                <a:extLst>
                  <a:ext uri="{FF2B5EF4-FFF2-40B4-BE49-F238E27FC236}">
                    <a16:creationId xmlns:a16="http://schemas.microsoft.com/office/drawing/2014/main" id="{CF7E8DA8-5866-2704-5D80-559C7FC28190}"/>
                  </a:ext>
                </a:extLst>
              </p:cNvPr>
              <p:cNvSpPr/>
              <p:nvPr/>
            </p:nvSpPr>
            <p:spPr>
              <a:xfrm>
                <a:off x="6878230" y="2881163"/>
                <a:ext cx="1820936" cy="1188757"/>
              </a:xfrm>
              <a:custGeom>
                <a:avLst/>
                <a:gdLst/>
                <a:ahLst/>
                <a:cxnLst>
                  <a:cxn ang="0">
                    <a:pos x="wd2" y="hd2"/>
                  </a:cxn>
                  <a:cxn ang="5400000">
                    <a:pos x="wd2" y="hd2"/>
                  </a:cxn>
                  <a:cxn ang="10800000">
                    <a:pos x="wd2" y="hd2"/>
                  </a:cxn>
                  <a:cxn ang="16200000">
                    <a:pos x="wd2" y="hd2"/>
                  </a:cxn>
                </a:cxnLst>
                <a:rect l="0" t="0" r="r" b="b"/>
                <a:pathLst>
                  <a:path w="21600" h="21600" extrusionOk="0">
                    <a:moveTo>
                      <a:pt x="2938" y="10630"/>
                    </a:moveTo>
                    <a:cubicBezTo>
                      <a:pt x="3929" y="14548"/>
                      <a:pt x="5317" y="16910"/>
                      <a:pt x="6307" y="18205"/>
                    </a:cubicBezTo>
                    <a:cubicBezTo>
                      <a:pt x="7379" y="19611"/>
                      <a:pt x="8233" y="20095"/>
                      <a:pt x="8242" y="20102"/>
                    </a:cubicBezTo>
                    <a:lnTo>
                      <a:pt x="8268" y="20115"/>
                    </a:lnTo>
                    <a:lnTo>
                      <a:pt x="8601" y="20357"/>
                    </a:lnTo>
                    <a:cubicBezTo>
                      <a:pt x="9724" y="21162"/>
                      <a:pt x="10945" y="21593"/>
                      <a:pt x="12184" y="21600"/>
                    </a:cubicBezTo>
                    <a:cubicBezTo>
                      <a:pt x="12192" y="21600"/>
                      <a:pt x="12201" y="21600"/>
                      <a:pt x="12209" y="21600"/>
                    </a:cubicBezTo>
                    <a:cubicBezTo>
                      <a:pt x="17394" y="21600"/>
                      <a:pt x="21600" y="16766"/>
                      <a:pt x="21600" y="10800"/>
                    </a:cubicBezTo>
                    <a:cubicBezTo>
                      <a:pt x="21600" y="4834"/>
                      <a:pt x="17398" y="0"/>
                      <a:pt x="12209" y="0"/>
                    </a:cubicBezTo>
                    <a:cubicBezTo>
                      <a:pt x="10369" y="0"/>
                      <a:pt x="8652" y="608"/>
                      <a:pt x="7200" y="1662"/>
                    </a:cubicBezTo>
                    <a:cubicBezTo>
                      <a:pt x="6893" y="1884"/>
                      <a:pt x="6602" y="2159"/>
                      <a:pt x="6320" y="2460"/>
                    </a:cubicBezTo>
                    <a:cubicBezTo>
                      <a:pt x="5355" y="3487"/>
                      <a:pt x="4065" y="4115"/>
                      <a:pt x="2643" y="4115"/>
                    </a:cubicBezTo>
                    <a:cubicBezTo>
                      <a:pt x="1683" y="4115"/>
                      <a:pt x="781" y="3827"/>
                      <a:pt x="0" y="3323"/>
                    </a:cubicBezTo>
                    <a:cubicBezTo>
                      <a:pt x="880" y="4690"/>
                      <a:pt x="2016" y="6980"/>
                      <a:pt x="2938" y="10630"/>
                    </a:cubicBezTo>
                    <a:close/>
                  </a:path>
                </a:pathLst>
              </a:custGeom>
              <a:solidFill>
                <a:schemeClr val="accent2">
                  <a:lumMod val="60000"/>
                  <a:lumOff val="40000"/>
                </a:schemeClr>
              </a:solidFill>
              <a:ln w="12700">
                <a:miter lim="400000"/>
              </a:ln>
            </p:spPr>
            <p:txBody>
              <a:bodyPr lIns="38100" tIns="38100" rIns="38100" bIns="38100" anchor="ct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0" i="0" u="none" strike="noStrike" kern="1200" cap="none" spc="0" normalizeH="0" baseline="0" noProof="0">
                  <a:ln>
                    <a:noFill/>
                  </a:ln>
                  <a:solidFill>
                    <a:srgbClr val="FFFFFF"/>
                  </a:solidFill>
                  <a:effectLst/>
                  <a:uLnTx/>
                  <a:uFillTx/>
                  <a:latin typeface="Arial"/>
                  <a:ea typeface="+mn-ea"/>
                  <a:cs typeface="+mn-cs"/>
                </a:endParaRPr>
              </a:p>
            </p:txBody>
          </p:sp>
          <p:sp>
            <p:nvSpPr>
              <p:cNvPr id="81" name="Shape">
                <a:extLst>
                  <a:ext uri="{FF2B5EF4-FFF2-40B4-BE49-F238E27FC236}">
                    <a16:creationId xmlns:a16="http://schemas.microsoft.com/office/drawing/2014/main" id="{45EE8BC5-7F8F-2124-6BB4-F14EB8FD5D11}"/>
                  </a:ext>
                </a:extLst>
              </p:cNvPr>
              <p:cNvSpPr/>
              <p:nvPr/>
            </p:nvSpPr>
            <p:spPr>
              <a:xfrm>
                <a:off x="1828365" y="2873150"/>
                <a:ext cx="2158985" cy="1204783"/>
              </a:xfrm>
              <a:custGeom>
                <a:avLst/>
                <a:gdLst/>
                <a:ahLst/>
                <a:cxnLst>
                  <a:cxn ang="0">
                    <a:pos x="wd2" y="hd2"/>
                  </a:cxn>
                  <a:cxn ang="5400000">
                    <a:pos x="wd2" y="hd2"/>
                  </a:cxn>
                  <a:cxn ang="10800000">
                    <a:pos x="wd2" y="hd2"/>
                  </a:cxn>
                  <a:cxn ang="16200000">
                    <a:pos x="wd2" y="hd2"/>
                  </a:cxn>
                </a:cxnLst>
                <a:rect l="0" t="0" r="r" b="b"/>
                <a:pathLst>
                  <a:path w="21600" h="20454" extrusionOk="0">
                    <a:moveTo>
                      <a:pt x="19122" y="10343"/>
                    </a:moveTo>
                    <a:cubicBezTo>
                      <a:pt x="18495" y="7599"/>
                      <a:pt x="17591" y="5013"/>
                      <a:pt x="16223" y="3161"/>
                    </a:cubicBezTo>
                    <a:cubicBezTo>
                      <a:pt x="13590" y="-402"/>
                      <a:pt x="9458" y="-1001"/>
                      <a:pt x="6472" y="1609"/>
                    </a:cubicBezTo>
                    <a:cubicBezTo>
                      <a:pt x="5169" y="2752"/>
                      <a:pt x="4070" y="3925"/>
                      <a:pt x="2546" y="3925"/>
                    </a:cubicBezTo>
                    <a:cubicBezTo>
                      <a:pt x="1603" y="3925"/>
                      <a:pt x="728" y="3559"/>
                      <a:pt x="0" y="2935"/>
                    </a:cubicBezTo>
                    <a:cubicBezTo>
                      <a:pt x="414" y="3290"/>
                      <a:pt x="825" y="4365"/>
                      <a:pt x="1102" y="4970"/>
                    </a:cubicBezTo>
                    <a:cubicBezTo>
                      <a:pt x="1560" y="5967"/>
                      <a:pt x="1952" y="7042"/>
                      <a:pt x="2284" y="8173"/>
                    </a:cubicBezTo>
                    <a:cubicBezTo>
                      <a:pt x="2629" y="9353"/>
                      <a:pt x="2867" y="10612"/>
                      <a:pt x="3213" y="11792"/>
                    </a:cubicBezTo>
                    <a:cubicBezTo>
                      <a:pt x="3944" y="14304"/>
                      <a:pt x="5107" y="17537"/>
                      <a:pt x="6750" y="18551"/>
                    </a:cubicBezTo>
                    <a:lnTo>
                      <a:pt x="6768" y="18564"/>
                    </a:lnTo>
                    <a:lnTo>
                      <a:pt x="6786" y="18582"/>
                    </a:lnTo>
                    <a:cubicBezTo>
                      <a:pt x="6786" y="18582"/>
                      <a:pt x="6822" y="18619"/>
                      <a:pt x="6822" y="18619"/>
                    </a:cubicBezTo>
                    <a:cubicBezTo>
                      <a:pt x="8338" y="20055"/>
                      <a:pt x="10135" y="20599"/>
                      <a:pt x="11857" y="20422"/>
                    </a:cubicBezTo>
                    <a:cubicBezTo>
                      <a:pt x="13168" y="20287"/>
                      <a:pt x="14418" y="19597"/>
                      <a:pt x="15589" y="18600"/>
                    </a:cubicBezTo>
                    <a:cubicBezTo>
                      <a:pt x="16154" y="18118"/>
                      <a:pt x="16687" y="17457"/>
                      <a:pt x="17281" y="17072"/>
                    </a:cubicBezTo>
                    <a:cubicBezTo>
                      <a:pt x="17948" y="16638"/>
                      <a:pt x="18657" y="16431"/>
                      <a:pt x="19370" y="16431"/>
                    </a:cubicBezTo>
                    <a:cubicBezTo>
                      <a:pt x="20181" y="16431"/>
                      <a:pt x="20941" y="16700"/>
                      <a:pt x="21600" y="17170"/>
                    </a:cubicBezTo>
                    <a:cubicBezTo>
                      <a:pt x="20858" y="15893"/>
                      <a:pt x="19900" y="13747"/>
                      <a:pt x="19122" y="10343"/>
                    </a:cubicBezTo>
                    <a:close/>
                  </a:path>
                </a:pathLst>
              </a:custGeom>
              <a:solidFill>
                <a:schemeClr val="tx2">
                  <a:lumMod val="60000"/>
                  <a:lumOff val="40000"/>
                </a:schemeClr>
              </a:solidFill>
              <a:ln w="12700">
                <a:miter lim="400000"/>
              </a:ln>
            </p:spPr>
            <p:txBody>
              <a:bodyPr lIns="38100" tIns="38100" rIns="38100" bIns="38100" anchor="ct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0" i="0" u="none" strike="noStrike" kern="1200" cap="none" spc="0" normalizeH="0" baseline="0" noProof="0">
                  <a:ln>
                    <a:noFill/>
                  </a:ln>
                  <a:solidFill>
                    <a:srgbClr val="FFFFFF"/>
                  </a:solidFill>
                  <a:effectLst/>
                  <a:uLnTx/>
                  <a:uFillTx/>
                  <a:latin typeface="Arial"/>
                  <a:ea typeface="+mn-ea"/>
                  <a:cs typeface="+mn-cs"/>
                </a:endParaRPr>
              </a:p>
            </p:txBody>
          </p:sp>
          <p:sp>
            <p:nvSpPr>
              <p:cNvPr id="82" name="Shape">
                <a:extLst>
                  <a:ext uri="{FF2B5EF4-FFF2-40B4-BE49-F238E27FC236}">
                    <a16:creationId xmlns:a16="http://schemas.microsoft.com/office/drawing/2014/main" id="{C565545F-A1DA-7FDE-7B20-F9D737BC8E0E}"/>
                  </a:ext>
                </a:extLst>
              </p:cNvPr>
              <p:cNvSpPr/>
              <p:nvPr/>
            </p:nvSpPr>
            <p:spPr>
              <a:xfrm>
                <a:off x="3472526" y="2873150"/>
                <a:ext cx="2158987" cy="1204783"/>
              </a:xfrm>
              <a:custGeom>
                <a:avLst/>
                <a:gdLst/>
                <a:ahLst/>
                <a:cxnLst>
                  <a:cxn ang="0">
                    <a:pos x="wd2" y="hd2"/>
                  </a:cxn>
                  <a:cxn ang="5400000">
                    <a:pos x="wd2" y="hd2"/>
                  </a:cxn>
                  <a:cxn ang="10800000">
                    <a:pos x="wd2" y="hd2"/>
                  </a:cxn>
                  <a:cxn ang="16200000">
                    <a:pos x="wd2" y="hd2"/>
                  </a:cxn>
                </a:cxnLst>
                <a:rect l="0" t="0" r="r" b="b"/>
                <a:pathLst>
                  <a:path w="21600" h="20454" extrusionOk="0">
                    <a:moveTo>
                      <a:pt x="19122" y="10343"/>
                    </a:moveTo>
                    <a:cubicBezTo>
                      <a:pt x="18495" y="7599"/>
                      <a:pt x="17591" y="5013"/>
                      <a:pt x="16223" y="3161"/>
                    </a:cubicBezTo>
                    <a:cubicBezTo>
                      <a:pt x="13590" y="-402"/>
                      <a:pt x="9458" y="-1001"/>
                      <a:pt x="6472" y="1609"/>
                    </a:cubicBezTo>
                    <a:cubicBezTo>
                      <a:pt x="5169" y="2752"/>
                      <a:pt x="4070" y="3925"/>
                      <a:pt x="2546" y="3925"/>
                    </a:cubicBezTo>
                    <a:cubicBezTo>
                      <a:pt x="1603" y="3925"/>
                      <a:pt x="728" y="3559"/>
                      <a:pt x="0" y="2935"/>
                    </a:cubicBezTo>
                    <a:cubicBezTo>
                      <a:pt x="414" y="3290"/>
                      <a:pt x="825" y="4365"/>
                      <a:pt x="1102" y="4970"/>
                    </a:cubicBezTo>
                    <a:cubicBezTo>
                      <a:pt x="1560" y="5967"/>
                      <a:pt x="1952" y="7042"/>
                      <a:pt x="2284" y="8173"/>
                    </a:cubicBezTo>
                    <a:cubicBezTo>
                      <a:pt x="2629" y="9353"/>
                      <a:pt x="2867" y="10612"/>
                      <a:pt x="3213" y="11792"/>
                    </a:cubicBezTo>
                    <a:cubicBezTo>
                      <a:pt x="3944" y="14304"/>
                      <a:pt x="5107" y="17537"/>
                      <a:pt x="6750" y="18551"/>
                    </a:cubicBezTo>
                    <a:lnTo>
                      <a:pt x="6768" y="18564"/>
                    </a:lnTo>
                    <a:lnTo>
                      <a:pt x="6786" y="18582"/>
                    </a:lnTo>
                    <a:cubicBezTo>
                      <a:pt x="6786" y="18582"/>
                      <a:pt x="6822" y="18619"/>
                      <a:pt x="6822" y="18619"/>
                    </a:cubicBezTo>
                    <a:cubicBezTo>
                      <a:pt x="8338" y="20055"/>
                      <a:pt x="10135" y="20599"/>
                      <a:pt x="11857" y="20422"/>
                    </a:cubicBezTo>
                    <a:cubicBezTo>
                      <a:pt x="13168" y="20287"/>
                      <a:pt x="14418" y="19597"/>
                      <a:pt x="15589" y="18600"/>
                    </a:cubicBezTo>
                    <a:cubicBezTo>
                      <a:pt x="16154" y="18118"/>
                      <a:pt x="16687" y="17457"/>
                      <a:pt x="17281" y="17072"/>
                    </a:cubicBezTo>
                    <a:cubicBezTo>
                      <a:pt x="17948" y="16638"/>
                      <a:pt x="18657" y="16431"/>
                      <a:pt x="19370" y="16431"/>
                    </a:cubicBezTo>
                    <a:cubicBezTo>
                      <a:pt x="20181" y="16431"/>
                      <a:pt x="20941" y="16700"/>
                      <a:pt x="21600" y="17170"/>
                    </a:cubicBezTo>
                    <a:cubicBezTo>
                      <a:pt x="20858" y="15893"/>
                      <a:pt x="19900" y="13747"/>
                      <a:pt x="19122" y="10343"/>
                    </a:cubicBezTo>
                    <a:close/>
                  </a:path>
                </a:pathLst>
              </a:custGeom>
              <a:solidFill>
                <a:srgbClr val="191943"/>
              </a:solidFill>
              <a:ln w="12700">
                <a:miter lim="400000"/>
              </a:ln>
            </p:spPr>
            <p:txBody>
              <a:bodyPr lIns="38100" tIns="38100" rIns="38100" bIns="38100" anchor="ct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0" i="0" u="none" strike="noStrike" kern="1200" cap="none" spc="0" normalizeH="0" baseline="0" noProof="0">
                  <a:ln>
                    <a:noFill/>
                  </a:ln>
                  <a:solidFill>
                    <a:srgbClr val="FFFFFF"/>
                  </a:solidFill>
                  <a:effectLst/>
                  <a:uLnTx/>
                  <a:uFillTx/>
                  <a:latin typeface="Arial"/>
                  <a:ea typeface="+mn-ea"/>
                  <a:cs typeface="+mn-cs"/>
                </a:endParaRPr>
              </a:p>
            </p:txBody>
          </p:sp>
          <p:sp>
            <p:nvSpPr>
              <p:cNvPr id="83" name="Shape">
                <a:extLst>
                  <a:ext uri="{FF2B5EF4-FFF2-40B4-BE49-F238E27FC236}">
                    <a16:creationId xmlns:a16="http://schemas.microsoft.com/office/drawing/2014/main" id="{D0BCD1C6-2705-A772-5875-006F758F9038}"/>
                  </a:ext>
                </a:extLst>
              </p:cNvPr>
              <p:cNvSpPr/>
              <p:nvPr/>
            </p:nvSpPr>
            <p:spPr>
              <a:xfrm>
                <a:off x="5160978" y="2873150"/>
                <a:ext cx="2158987" cy="1204783"/>
              </a:xfrm>
              <a:custGeom>
                <a:avLst/>
                <a:gdLst/>
                <a:ahLst/>
                <a:cxnLst>
                  <a:cxn ang="0">
                    <a:pos x="wd2" y="hd2"/>
                  </a:cxn>
                  <a:cxn ang="5400000">
                    <a:pos x="wd2" y="hd2"/>
                  </a:cxn>
                  <a:cxn ang="10800000">
                    <a:pos x="wd2" y="hd2"/>
                  </a:cxn>
                  <a:cxn ang="16200000">
                    <a:pos x="wd2" y="hd2"/>
                  </a:cxn>
                </a:cxnLst>
                <a:rect l="0" t="0" r="r" b="b"/>
                <a:pathLst>
                  <a:path w="21600" h="20454" extrusionOk="0">
                    <a:moveTo>
                      <a:pt x="19122" y="10343"/>
                    </a:moveTo>
                    <a:cubicBezTo>
                      <a:pt x="18495" y="7599"/>
                      <a:pt x="17591" y="5013"/>
                      <a:pt x="16223" y="3161"/>
                    </a:cubicBezTo>
                    <a:cubicBezTo>
                      <a:pt x="13590" y="-402"/>
                      <a:pt x="9458" y="-1001"/>
                      <a:pt x="6472" y="1609"/>
                    </a:cubicBezTo>
                    <a:cubicBezTo>
                      <a:pt x="5169" y="2752"/>
                      <a:pt x="4070" y="3925"/>
                      <a:pt x="2546" y="3925"/>
                    </a:cubicBezTo>
                    <a:cubicBezTo>
                      <a:pt x="1603" y="3925"/>
                      <a:pt x="728" y="3559"/>
                      <a:pt x="0" y="2935"/>
                    </a:cubicBezTo>
                    <a:cubicBezTo>
                      <a:pt x="414" y="3290"/>
                      <a:pt x="825" y="4365"/>
                      <a:pt x="1102" y="4970"/>
                    </a:cubicBezTo>
                    <a:cubicBezTo>
                      <a:pt x="1560" y="5967"/>
                      <a:pt x="1952" y="7042"/>
                      <a:pt x="2284" y="8173"/>
                    </a:cubicBezTo>
                    <a:cubicBezTo>
                      <a:pt x="2629" y="9353"/>
                      <a:pt x="2867" y="10612"/>
                      <a:pt x="3213" y="11792"/>
                    </a:cubicBezTo>
                    <a:cubicBezTo>
                      <a:pt x="3944" y="14304"/>
                      <a:pt x="5107" y="17537"/>
                      <a:pt x="6750" y="18551"/>
                    </a:cubicBezTo>
                    <a:lnTo>
                      <a:pt x="6768" y="18564"/>
                    </a:lnTo>
                    <a:lnTo>
                      <a:pt x="6786" y="18582"/>
                    </a:lnTo>
                    <a:cubicBezTo>
                      <a:pt x="6786" y="18582"/>
                      <a:pt x="6822" y="18619"/>
                      <a:pt x="6822" y="18619"/>
                    </a:cubicBezTo>
                    <a:cubicBezTo>
                      <a:pt x="8338" y="20055"/>
                      <a:pt x="10135" y="20599"/>
                      <a:pt x="11857" y="20422"/>
                    </a:cubicBezTo>
                    <a:cubicBezTo>
                      <a:pt x="13168" y="20287"/>
                      <a:pt x="14418" y="19597"/>
                      <a:pt x="15589" y="18600"/>
                    </a:cubicBezTo>
                    <a:cubicBezTo>
                      <a:pt x="16154" y="18118"/>
                      <a:pt x="16687" y="17457"/>
                      <a:pt x="17281" y="17072"/>
                    </a:cubicBezTo>
                    <a:cubicBezTo>
                      <a:pt x="17948" y="16638"/>
                      <a:pt x="18657" y="16431"/>
                      <a:pt x="19370" y="16431"/>
                    </a:cubicBezTo>
                    <a:cubicBezTo>
                      <a:pt x="20181" y="16431"/>
                      <a:pt x="20941" y="16700"/>
                      <a:pt x="21600" y="17170"/>
                    </a:cubicBezTo>
                    <a:cubicBezTo>
                      <a:pt x="20854" y="15893"/>
                      <a:pt x="19900" y="13747"/>
                      <a:pt x="19122" y="10343"/>
                    </a:cubicBezTo>
                    <a:close/>
                  </a:path>
                </a:pathLst>
              </a:custGeom>
              <a:solidFill>
                <a:schemeClr val="tx2">
                  <a:lumMod val="75000"/>
                </a:schemeClr>
              </a:solidFill>
              <a:ln w="12700">
                <a:miter lim="400000"/>
              </a:ln>
            </p:spPr>
            <p:txBody>
              <a:bodyPr lIns="38100" tIns="38100" rIns="38100" bIns="38100" anchor="ct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0" i="0" u="none" strike="noStrike" kern="1200" cap="none" spc="0" normalizeH="0" baseline="0" noProof="0">
                  <a:ln>
                    <a:noFill/>
                  </a:ln>
                  <a:solidFill>
                    <a:srgbClr val="FFFFFF"/>
                  </a:solidFill>
                  <a:effectLst/>
                  <a:uLnTx/>
                  <a:uFillTx/>
                  <a:latin typeface="Arial"/>
                  <a:ea typeface="+mn-ea"/>
                  <a:cs typeface="+mn-cs"/>
                </a:endParaRPr>
              </a:p>
            </p:txBody>
          </p:sp>
        </p:grpSp>
        <p:sp>
          <p:nvSpPr>
            <p:cNvPr id="74" name="Rectangle 73">
              <a:extLst>
                <a:ext uri="{FF2B5EF4-FFF2-40B4-BE49-F238E27FC236}">
                  <a16:creationId xmlns:a16="http://schemas.microsoft.com/office/drawing/2014/main" id="{052BC2FB-60B5-864E-B729-D2540CDF056B}"/>
                </a:ext>
              </a:extLst>
            </p:cNvPr>
            <p:cNvSpPr/>
            <p:nvPr/>
          </p:nvSpPr>
          <p:spPr>
            <a:xfrm>
              <a:off x="562419" y="3524021"/>
              <a:ext cx="2113489" cy="464064"/>
            </a:xfrm>
            <a:prstGeom prst="rect">
              <a:avLst/>
            </a:prstGeom>
          </p:spPr>
          <p:txBody>
            <a:bodyPr wrap="square">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fr-FR" sz="1067" b="1" i="0" u="none" strike="noStrike" kern="1200" cap="none" spc="0" normalizeH="0" baseline="0" noProof="0">
                  <a:ln>
                    <a:noFill/>
                  </a:ln>
                  <a:solidFill>
                    <a:srgbClr val="FFFFFF"/>
                  </a:solidFill>
                  <a:effectLst/>
                  <a:uLnTx/>
                  <a:uFillTx/>
                  <a:latin typeface="Arial"/>
                  <a:ea typeface="+mn-ea"/>
                  <a:cs typeface="+mn-cs"/>
                </a:rPr>
                <a:t>Orientation / diagnostic partagés</a:t>
              </a:r>
              <a:endParaRPr kumimoji="0" lang="fr-FR" sz="1067"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2F051015-82D8-D710-779F-53DB96C5316D}"/>
                </a:ext>
              </a:extLst>
            </p:cNvPr>
            <p:cNvSpPr/>
            <p:nvPr/>
          </p:nvSpPr>
          <p:spPr>
            <a:xfrm>
              <a:off x="2628089" y="3439128"/>
              <a:ext cx="2580611" cy="640869"/>
            </a:xfrm>
            <a:prstGeom prst="rect">
              <a:avLst/>
            </a:prstGeom>
          </p:spPr>
          <p:txBody>
            <a:bodyPr wrap="square">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fr-FR" sz="1067" b="1" i="0" u="none" strike="noStrike" kern="1200" cap="none" spc="0" normalizeH="0" baseline="0" noProof="0">
                  <a:ln>
                    <a:noFill/>
                  </a:ln>
                  <a:solidFill>
                    <a:srgbClr val="FFFFFF"/>
                  </a:solidFill>
                  <a:effectLst/>
                  <a:uLnTx/>
                  <a:uFillTx/>
                  <a:latin typeface="Arial"/>
                  <a:ea typeface="+mn-ea"/>
                  <a:cs typeface="+mn-cs"/>
                </a:rPr>
                <a:t>Accompagnement individualisé et intensif</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fr-FR" sz="1067" b="1" i="0" u="none" strike="noStrike" kern="1200" cap="none" spc="0" normalizeH="0" baseline="0" noProof="0">
                  <a:ln>
                    <a:noFill/>
                  </a:ln>
                  <a:solidFill>
                    <a:srgbClr val="FFFFFF"/>
                  </a:solidFill>
                  <a:effectLst/>
                  <a:uLnTx/>
                  <a:uFillTx/>
                  <a:latin typeface="Arial"/>
                  <a:ea typeface="+mn-ea"/>
                  <a:cs typeface="+mn-cs"/>
                </a:rPr>
                <a:t>« 15h »</a:t>
              </a:r>
            </a:p>
          </p:txBody>
        </p:sp>
        <p:sp>
          <p:nvSpPr>
            <p:cNvPr id="76" name="Rectangle 75">
              <a:extLst>
                <a:ext uri="{FF2B5EF4-FFF2-40B4-BE49-F238E27FC236}">
                  <a16:creationId xmlns:a16="http://schemas.microsoft.com/office/drawing/2014/main" id="{74CAD035-B1F8-DFFF-64E5-C366F6244937}"/>
                </a:ext>
              </a:extLst>
            </p:cNvPr>
            <p:cNvSpPr/>
            <p:nvPr/>
          </p:nvSpPr>
          <p:spPr>
            <a:xfrm>
              <a:off x="5014500" y="3439177"/>
              <a:ext cx="2126517" cy="640869"/>
            </a:xfrm>
            <a:prstGeom prst="rect">
              <a:avLst/>
            </a:prstGeom>
          </p:spPr>
          <p:txBody>
            <a:bodyPr wrap="square">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fr-FR" sz="1067" b="0" i="0" u="none" strike="noStrike" kern="1200" cap="none" spc="0" normalizeH="0" baseline="0" noProof="0">
                  <a:ln>
                    <a:noFill/>
                  </a:ln>
                  <a:solidFill>
                    <a:srgbClr val="FFFFFF"/>
                  </a:solidFill>
                  <a:effectLst/>
                  <a:uLnTx/>
                  <a:uFillTx/>
                  <a:latin typeface="Arial"/>
                  <a:ea typeface="+mn-ea"/>
                  <a:cs typeface="+mn-cs"/>
                </a:rPr>
                <a:t>Mobilisation coordonnée des entreprises</a:t>
              </a:r>
              <a:endParaRPr kumimoji="0" lang="fr-FR" sz="1067" b="1"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99F92A51-71A6-8A6E-FFA7-CDC5377A5549}"/>
                </a:ext>
              </a:extLst>
            </p:cNvPr>
            <p:cNvSpPr/>
            <p:nvPr/>
          </p:nvSpPr>
          <p:spPr>
            <a:xfrm>
              <a:off x="9567916" y="3511086"/>
              <a:ext cx="2058409" cy="464064"/>
            </a:xfrm>
            <a:prstGeom prst="rect">
              <a:avLst/>
            </a:prstGeom>
            <a:noFill/>
          </p:spPr>
          <p:txBody>
            <a:bodyPr wrap="square">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fr-FR" sz="1067" b="1" i="0" u="none" strike="noStrike" kern="1200" cap="none" spc="0" normalizeH="0" baseline="0" noProof="0">
                  <a:ln>
                    <a:noFill/>
                  </a:ln>
                  <a:solidFill>
                    <a:srgbClr val="FFFFFF"/>
                  </a:solidFill>
                  <a:effectLst/>
                  <a:uLnTx/>
                  <a:uFillTx/>
                  <a:latin typeface="Arial"/>
                  <a:ea typeface="+mn-ea"/>
                  <a:cs typeface="+mn-cs"/>
                </a:rPr>
                <a:t>Gouvernance partagée</a:t>
              </a:r>
              <a:endParaRPr kumimoji="0" lang="fr-FR" sz="1067" b="0" i="0" u="none" strike="noStrike" kern="1200" cap="none" spc="0" normalizeH="0" baseline="0" noProof="0">
                <a:ln>
                  <a:noFill/>
                </a:ln>
                <a:solidFill>
                  <a:srgbClr val="FFFFFF"/>
                </a:solidFill>
                <a:effectLst/>
                <a:uLnTx/>
                <a:uFillTx/>
                <a:latin typeface="Arial"/>
                <a:ea typeface="+mn-ea"/>
                <a:cs typeface="+mn-cs"/>
              </a:endParaRPr>
            </a:p>
          </p:txBody>
        </p:sp>
      </p:grpSp>
      <p:sp>
        <p:nvSpPr>
          <p:cNvPr id="84" name="Rectangle : coins arrondis 83">
            <a:extLst>
              <a:ext uri="{FF2B5EF4-FFF2-40B4-BE49-F238E27FC236}">
                <a16:creationId xmlns:a16="http://schemas.microsoft.com/office/drawing/2014/main" id="{40F970CD-0C04-C3FE-6D85-4F504D437302}"/>
              </a:ext>
            </a:extLst>
          </p:cNvPr>
          <p:cNvSpPr/>
          <p:nvPr/>
        </p:nvSpPr>
        <p:spPr>
          <a:xfrm>
            <a:off x="815415" y="4414069"/>
            <a:ext cx="6912768" cy="410679"/>
          </a:xfrm>
          <a:prstGeom prst="roundRect">
            <a:avLst/>
          </a:prstGeom>
          <a:no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33CC"/>
                </a:solidFill>
                <a:effectLst/>
                <a:uLnTx/>
                <a:uFillTx/>
                <a:latin typeface="Arial"/>
                <a:ea typeface="+mn-ea"/>
                <a:cs typeface="+mn-cs"/>
              </a:rPr>
              <a:t>1 feuille de route Etat – CD – France Travail et 5 piliers opérationnels</a:t>
            </a:r>
          </a:p>
        </p:txBody>
      </p:sp>
      <p:sp>
        <p:nvSpPr>
          <p:cNvPr id="111" name="Rectangle 110">
            <a:extLst>
              <a:ext uri="{FF2B5EF4-FFF2-40B4-BE49-F238E27FC236}">
                <a16:creationId xmlns:a16="http://schemas.microsoft.com/office/drawing/2014/main" id="{A8B045A9-F2BC-5EC9-84FF-0ADFEA75EBDE}"/>
              </a:ext>
            </a:extLst>
          </p:cNvPr>
          <p:cNvSpPr/>
          <p:nvPr/>
        </p:nvSpPr>
        <p:spPr>
          <a:xfrm>
            <a:off x="5046575" y="5149774"/>
            <a:ext cx="1683343" cy="507831"/>
          </a:xfrm>
          <a:prstGeom prst="rect">
            <a:avLst/>
          </a:prstGeom>
        </p:spPr>
        <p:txBody>
          <a:bodyPr wrap="square">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latin typeface="Arial"/>
                <a:ea typeface="+mn-ea"/>
                <a:cs typeface="+mn-cs"/>
              </a:rPr>
              <a:t>Investissement dans les </a:t>
            </a:r>
            <a:r>
              <a:rPr kumimoji="0" lang="fr-FR" sz="1000" b="1" i="0" u="none" strike="noStrike" kern="1200" cap="none" spc="0" normalizeH="0" baseline="0" noProof="0">
                <a:ln>
                  <a:noFill/>
                </a:ln>
                <a:solidFill>
                  <a:srgbClr val="FFFFFF"/>
                </a:solidFill>
                <a:effectLst/>
                <a:uLnTx/>
                <a:uFillTx/>
                <a:latin typeface="Arial"/>
                <a:ea typeface="+mn-ea"/>
                <a:cs typeface="+mn-cs"/>
              </a:rPr>
              <a:t>outils numériques partagés</a:t>
            </a:r>
            <a:endParaRPr kumimoji="0" lang="fr-FR" sz="1000" b="0" i="0" u="none" strike="noStrike" kern="1200" cap="none" spc="0" normalizeH="0" baseline="0" noProof="0">
              <a:ln>
                <a:noFill/>
              </a:ln>
              <a:solidFill>
                <a:srgbClr val="FFFFFF"/>
              </a:solidFill>
              <a:effectLst/>
              <a:uLnTx/>
              <a:uFillTx/>
              <a:latin typeface="Arial"/>
              <a:ea typeface="+mn-ea"/>
              <a:cs typeface="+mn-cs"/>
            </a:endParaRPr>
          </a:p>
        </p:txBody>
      </p:sp>
      <p:sp>
        <p:nvSpPr>
          <p:cNvPr id="14" name="Espace réservé du texte 3">
            <a:extLst>
              <a:ext uri="{FF2B5EF4-FFF2-40B4-BE49-F238E27FC236}">
                <a16:creationId xmlns:a16="http://schemas.microsoft.com/office/drawing/2014/main" id="{070C76B5-12B1-80D7-2CC6-CCADB6F86F9F}"/>
              </a:ext>
            </a:extLst>
          </p:cNvPr>
          <p:cNvSpPr>
            <a:spLocks noGrp="1"/>
          </p:cNvSpPr>
          <p:nvPr>
            <p:ph idx="1"/>
          </p:nvPr>
        </p:nvSpPr>
        <p:spPr>
          <a:xfrm>
            <a:off x="2140196" y="469454"/>
            <a:ext cx="10292628" cy="425451"/>
          </a:xfrm>
        </p:spPr>
        <p:txBody>
          <a:bodyPr>
            <a:noAutofit/>
          </a:bodyPr>
          <a:lstStyle/>
          <a:p>
            <a:pPr marL="0">
              <a:lnSpc>
                <a:spcPct val="90000"/>
              </a:lnSpc>
              <a:spcBef>
                <a:spcPct val="0"/>
              </a:spcBef>
            </a:pPr>
            <a:r>
              <a:rPr lang="fr-FR" sz="2400" b="1" dirty="0">
                <a:solidFill>
                  <a:schemeClr val="tx2"/>
                </a:solidFill>
                <a:latin typeface="+mj-lt"/>
                <a:ea typeface="+mj-ea"/>
                <a:cs typeface="+mj-cs"/>
              </a:rPr>
              <a:t>47 Territoires pilotes</a:t>
            </a:r>
            <a:r>
              <a:rPr lang="fr-FR" sz="2500" b="1" dirty="0">
                <a:solidFill>
                  <a:schemeClr val="tx2"/>
                </a:solidFill>
                <a:latin typeface="+mj-lt"/>
                <a:ea typeface="+mj-ea"/>
                <a:cs typeface="+mj-cs"/>
              </a:rPr>
              <a:t> Accompagnement rénové ARSA 2023 – 2024 </a:t>
            </a:r>
          </a:p>
        </p:txBody>
      </p:sp>
      <p:sp>
        <p:nvSpPr>
          <p:cNvPr id="3" name="Espace réservé de la date 1">
            <a:extLst>
              <a:ext uri="{FF2B5EF4-FFF2-40B4-BE49-F238E27FC236}">
                <a16:creationId xmlns:a16="http://schemas.microsoft.com/office/drawing/2014/main" id="{6DA75097-E3EC-552E-71F1-994981D9F7D8}"/>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cap="all" dirty="0">
                <a:solidFill>
                  <a:srgbClr val="000000"/>
                </a:solidFill>
                <a:latin typeface="Arial"/>
              </a:rPr>
              <a:t>Rencontre ministre – PCD 18 Mars 2024</a:t>
            </a:r>
            <a:endParaRPr kumimoji="0" lang="fr-FR" sz="1000" b="1" i="0" u="none" strike="noStrike" kern="1200" cap="all"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4228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5E5595-92A8-3E2E-4854-E508EFB838B0}"/>
              </a:ext>
            </a:extLst>
          </p:cNvPr>
          <p:cNvSpPr>
            <a:spLocks noGrp="1"/>
          </p:cNvSpPr>
          <p:nvPr>
            <p:ph type="sldNum" sz="quarter" idx="4294967295"/>
          </p:nvPr>
        </p:nvSpPr>
        <p:spPr>
          <a:xfrm>
            <a:off x="9881244" y="6349221"/>
            <a:ext cx="1800000" cy="4800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6" name="Titre 5">
            <a:extLst>
              <a:ext uri="{FF2B5EF4-FFF2-40B4-BE49-F238E27FC236}">
                <a16:creationId xmlns:a16="http://schemas.microsoft.com/office/drawing/2014/main" id="{8F0468D1-5440-3D4B-935A-2DA827FF7757}"/>
              </a:ext>
            </a:extLst>
          </p:cNvPr>
          <p:cNvSpPr>
            <a:spLocks noGrp="1"/>
          </p:cNvSpPr>
          <p:nvPr>
            <p:ph type="title"/>
          </p:nvPr>
        </p:nvSpPr>
        <p:spPr>
          <a:xfrm>
            <a:off x="1765853" y="259726"/>
            <a:ext cx="10902217" cy="719988"/>
          </a:xfrm>
        </p:spPr>
        <p:txBody>
          <a:bodyPr>
            <a:normAutofit fontScale="90000"/>
          </a:bodyPr>
          <a:lstStyle/>
          <a:p>
            <a:br>
              <a:rPr lang="fr-FR" sz="3067" dirty="0">
                <a:ea typeface="Times New Roman" panose="02020603050405020304" pitchFamily="18" charset="0"/>
              </a:rPr>
            </a:br>
            <a:r>
              <a:rPr lang="fr-FR" sz="2933" dirty="0">
                <a:solidFill>
                  <a:srgbClr val="130CA2"/>
                </a:solidFill>
                <a:ea typeface="Times New Roman" panose="02020603050405020304" pitchFamily="18" charset="0"/>
              </a:rPr>
              <a:t>47 territoires pilotes de l’accompagnement rénové ARSA 2024</a:t>
            </a:r>
            <a:br>
              <a:rPr lang="fr-FR" dirty="0">
                <a:effectLst/>
                <a:ea typeface="Times New Roman" panose="02020603050405020304" pitchFamily="18" charset="0"/>
              </a:rPr>
            </a:br>
            <a:endParaRPr lang="fr-FR" dirty="0"/>
          </a:p>
        </p:txBody>
      </p:sp>
      <p:sp>
        <p:nvSpPr>
          <p:cNvPr id="20" name="Rectangle 6">
            <a:extLst>
              <a:ext uri="{FF2B5EF4-FFF2-40B4-BE49-F238E27FC236}">
                <a16:creationId xmlns:a16="http://schemas.microsoft.com/office/drawing/2014/main" id="{F6C76819-1168-EEF6-AAF1-6295ACF4B609}"/>
              </a:ext>
            </a:extLst>
          </p:cNvPr>
          <p:cNvSpPr>
            <a:spLocks noChangeArrowheads="1"/>
          </p:cNvSpPr>
          <p:nvPr/>
        </p:nvSpPr>
        <p:spPr bwMode="auto">
          <a:xfrm>
            <a:off x="3759285" y="4516798"/>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fr-FR" alt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6" name="Image 15">
            <a:extLst>
              <a:ext uri="{FF2B5EF4-FFF2-40B4-BE49-F238E27FC236}">
                <a16:creationId xmlns:a16="http://schemas.microsoft.com/office/drawing/2014/main" id="{EEA0B970-679A-C378-C5D6-2EC44C6FC332}"/>
              </a:ext>
            </a:extLst>
          </p:cNvPr>
          <p:cNvPicPr>
            <a:picLocks noChangeAspect="1"/>
          </p:cNvPicPr>
          <p:nvPr/>
        </p:nvPicPr>
        <p:blipFill>
          <a:blip r:embed="rId3"/>
          <a:stretch>
            <a:fillRect/>
          </a:stretch>
        </p:blipFill>
        <p:spPr>
          <a:xfrm>
            <a:off x="6887408" y="1329909"/>
            <a:ext cx="4847966" cy="4419286"/>
          </a:xfrm>
          <a:prstGeom prst="rect">
            <a:avLst/>
          </a:prstGeom>
        </p:spPr>
      </p:pic>
      <p:pic>
        <p:nvPicPr>
          <p:cNvPr id="23" name="Image 22">
            <a:extLst>
              <a:ext uri="{FF2B5EF4-FFF2-40B4-BE49-F238E27FC236}">
                <a16:creationId xmlns:a16="http://schemas.microsoft.com/office/drawing/2014/main" id="{EBFA890C-5957-10A6-3527-682D828E4034}"/>
              </a:ext>
            </a:extLst>
          </p:cNvPr>
          <p:cNvPicPr>
            <a:picLocks noChangeAspect="1"/>
          </p:cNvPicPr>
          <p:nvPr/>
        </p:nvPicPr>
        <p:blipFill>
          <a:blip r:embed="rId4"/>
          <a:stretch>
            <a:fillRect/>
          </a:stretch>
        </p:blipFill>
        <p:spPr>
          <a:xfrm>
            <a:off x="729408" y="1329909"/>
            <a:ext cx="4332633" cy="4419286"/>
          </a:xfrm>
          <a:prstGeom prst="rect">
            <a:avLst/>
          </a:prstGeom>
        </p:spPr>
      </p:pic>
      <p:sp>
        <p:nvSpPr>
          <p:cNvPr id="24" name="Flèche : droite 23">
            <a:extLst>
              <a:ext uri="{FF2B5EF4-FFF2-40B4-BE49-F238E27FC236}">
                <a16:creationId xmlns:a16="http://schemas.microsoft.com/office/drawing/2014/main" id="{E31D9667-AB89-9A32-DA5B-0EA22B6021A1}"/>
              </a:ext>
            </a:extLst>
          </p:cNvPr>
          <p:cNvSpPr/>
          <p:nvPr/>
        </p:nvSpPr>
        <p:spPr>
          <a:xfrm>
            <a:off x="5500914" y="3323771"/>
            <a:ext cx="827315" cy="362858"/>
          </a:xfrm>
          <a:prstGeom prst="rightArrow">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ZoneTexte 24">
            <a:extLst>
              <a:ext uri="{FF2B5EF4-FFF2-40B4-BE49-F238E27FC236}">
                <a16:creationId xmlns:a16="http://schemas.microsoft.com/office/drawing/2014/main" id="{1AD9DB50-FE0A-4A4A-4CA2-D60C851EF208}"/>
              </a:ext>
            </a:extLst>
          </p:cNvPr>
          <p:cNvSpPr txBox="1"/>
          <p:nvPr/>
        </p:nvSpPr>
        <p:spPr>
          <a:xfrm>
            <a:off x="2184523" y="5914724"/>
            <a:ext cx="11321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Arial"/>
                <a:ea typeface="+mn-ea"/>
                <a:cs typeface="+mn-cs"/>
              </a:rPr>
              <a:t>2023</a:t>
            </a:r>
          </a:p>
        </p:txBody>
      </p:sp>
      <p:sp>
        <p:nvSpPr>
          <p:cNvPr id="26" name="ZoneTexte 25">
            <a:extLst>
              <a:ext uri="{FF2B5EF4-FFF2-40B4-BE49-F238E27FC236}">
                <a16:creationId xmlns:a16="http://schemas.microsoft.com/office/drawing/2014/main" id="{5937B84B-5742-24BD-D739-B6E3320BD484}"/>
              </a:ext>
            </a:extLst>
          </p:cNvPr>
          <p:cNvSpPr txBox="1"/>
          <p:nvPr/>
        </p:nvSpPr>
        <p:spPr>
          <a:xfrm>
            <a:off x="8875362" y="5914724"/>
            <a:ext cx="11321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Arial"/>
                <a:ea typeface="+mn-ea"/>
                <a:cs typeface="+mn-cs"/>
              </a:rPr>
              <a:t>2024</a:t>
            </a:r>
          </a:p>
        </p:txBody>
      </p:sp>
    </p:spTree>
    <p:extLst>
      <p:ext uri="{BB962C8B-B14F-4D97-AF65-F5344CB8AC3E}">
        <p14:creationId xmlns:p14="http://schemas.microsoft.com/office/powerpoint/2010/main" val="189147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Espace réservé du contenu 5">
            <a:extLst>
              <a:ext uri="{FF2B5EF4-FFF2-40B4-BE49-F238E27FC236}">
                <a16:creationId xmlns:a16="http://schemas.microsoft.com/office/drawing/2014/main" id="{089FCE0C-9A1F-ED16-89FC-C349DE1993C2}"/>
              </a:ext>
            </a:extLst>
          </p:cNvPr>
          <p:cNvGraphicFramePr>
            <a:graphicFrameLocks/>
          </p:cNvGraphicFramePr>
          <p:nvPr/>
        </p:nvGraphicFramePr>
        <p:xfrm>
          <a:off x="1576509" y="878674"/>
          <a:ext cx="10055669" cy="5230674"/>
        </p:xfrm>
        <a:graphic>
          <a:graphicData uri="http://schemas.openxmlformats.org/drawingml/2006/table">
            <a:tbl>
              <a:tblPr firstRow="1" bandRow="1"/>
              <a:tblGrid>
                <a:gridCol w="1354001">
                  <a:extLst>
                    <a:ext uri="{9D8B030D-6E8A-4147-A177-3AD203B41FA5}">
                      <a16:colId xmlns:a16="http://schemas.microsoft.com/office/drawing/2014/main" val="20000"/>
                    </a:ext>
                  </a:extLst>
                </a:gridCol>
                <a:gridCol w="3962312">
                  <a:extLst>
                    <a:ext uri="{9D8B030D-6E8A-4147-A177-3AD203B41FA5}">
                      <a16:colId xmlns:a16="http://schemas.microsoft.com/office/drawing/2014/main" val="20001"/>
                    </a:ext>
                  </a:extLst>
                </a:gridCol>
                <a:gridCol w="4739356">
                  <a:extLst>
                    <a:ext uri="{9D8B030D-6E8A-4147-A177-3AD203B41FA5}">
                      <a16:colId xmlns:a16="http://schemas.microsoft.com/office/drawing/2014/main" val="20003"/>
                    </a:ext>
                  </a:extLst>
                </a:gridCol>
              </a:tblGrid>
              <a:tr h="520502">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r>
                        <a:rPr lang="fr-FR" sz="2000" dirty="0"/>
                        <a:t>Régions </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6519F"/>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r>
                        <a:rPr lang="fr-FR" sz="2000" dirty="0"/>
                        <a:t>Départements </a:t>
                      </a:r>
                      <a:r>
                        <a:rPr lang="fr-FR" sz="2000" baseline="0" dirty="0"/>
                        <a:t>2023</a:t>
                      </a:r>
                      <a:endParaRPr lang="fr-FR" sz="2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6519F"/>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r>
                        <a:rPr lang="fr-FR" sz="2000" baseline="0" dirty="0"/>
                        <a:t>Départements 2024</a:t>
                      </a:r>
                      <a:endParaRPr lang="fr-FR" sz="2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6519F"/>
                    </a:solidFill>
                  </a:tcPr>
                </a:tc>
                <a:extLst>
                  <a:ext uri="{0D108BD9-81ED-4DB2-BD59-A6C34878D82A}">
                    <a16:rowId xmlns:a16="http://schemas.microsoft.com/office/drawing/2014/main" val="10000"/>
                  </a:ext>
                </a:extLst>
              </a:tr>
              <a:tr h="346363">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a:t>ARA</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Métropole de Lyon </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Allier,  Cantal, Haute – Savoie, Rhône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extLst>
                  <a:ext uri="{0D108BD9-81ED-4DB2-BD59-A6C34878D82A}">
                    <a16:rowId xmlns:a16="http://schemas.microsoft.com/office/drawing/2014/main" val="10001"/>
                  </a:ext>
                </a:extLst>
              </a:tr>
              <a:tr h="30018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a:t>BFC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Côte d’Or, Yonne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Saône et Loire, Territoire de Belfort,  Haute-Saône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extLst>
                  <a:ext uri="{0D108BD9-81ED-4DB2-BD59-A6C34878D82A}">
                    <a16:rowId xmlns:a16="http://schemas.microsoft.com/office/drawing/2014/main" val="10002"/>
                  </a:ext>
                </a:extLst>
              </a:tr>
              <a:tr h="352923">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a:t>Bretagne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a:solidFill>
                            <a:schemeClr val="dk1"/>
                          </a:solidFill>
                          <a:latin typeface="+mn-lt"/>
                          <a:ea typeface="+mn-ea"/>
                          <a:cs typeface="+mn-cs"/>
                        </a:rPr>
                        <a:t>Ile et Vilaine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Finistère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extLst>
                  <a:ext uri="{0D108BD9-81ED-4DB2-BD59-A6C34878D82A}">
                    <a16:rowId xmlns:a16="http://schemas.microsoft.com/office/drawing/2014/main" val="10003"/>
                  </a:ext>
                </a:extLst>
              </a:tr>
              <a:tr h="311727">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a:t>CVL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Loiret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Cher, Eure et Loir, Loire et Cher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extLst>
                  <a:ext uri="{0D108BD9-81ED-4DB2-BD59-A6C34878D82A}">
                    <a16:rowId xmlns:a16="http://schemas.microsoft.com/office/drawing/2014/main" val="10004"/>
                  </a:ext>
                </a:extLst>
              </a:tr>
              <a:tr h="311727">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a:t>Grand Est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a:solidFill>
                            <a:schemeClr val="dk1"/>
                          </a:solidFill>
                          <a:latin typeface="+mn-lt"/>
                          <a:ea typeface="+mn-ea"/>
                          <a:cs typeface="+mn-cs"/>
                        </a:rPr>
                        <a:t>Vosges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Ardennes, Communauté Européenne Alsace, Marne, Meuse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extLst>
                  <a:ext uri="{0D108BD9-81ED-4DB2-BD59-A6C34878D82A}">
                    <a16:rowId xmlns:a16="http://schemas.microsoft.com/office/drawing/2014/main" val="10005"/>
                  </a:ext>
                </a:extLst>
              </a:tr>
              <a:tr h="32327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a:t>HDF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Aisne, Nord, Somme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Oise, Pas de Calais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extLst>
                  <a:ext uri="{0D108BD9-81ED-4DB2-BD59-A6C34878D82A}">
                    <a16:rowId xmlns:a16="http://schemas.microsoft.com/office/drawing/2014/main" val="10006"/>
                  </a:ext>
                </a:extLst>
              </a:tr>
              <a:tr h="30018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a:t>IDF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a:solidFill>
                            <a:schemeClr val="dk1"/>
                          </a:solidFill>
                          <a:latin typeface="+mn-lt"/>
                          <a:ea typeface="+mn-ea"/>
                          <a:cs typeface="+mn-cs"/>
                        </a:rPr>
                        <a:t>Yvelines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r>
                        <a:rPr lang="fr-FR" sz="1300" b="0" i="0" u="none" strike="noStrike" kern="1200" baseline="0" dirty="0">
                          <a:solidFill>
                            <a:schemeClr val="dk1"/>
                          </a:solidFill>
                          <a:latin typeface="+mn-lt"/>
                          <a:ea typeface="+mn-ea"/>
                          <a:cs typeface="+mn-cs"/>
                        </a:rPr>
                        <a:t>Essonne, Hauts de Seine, Val de Marne </a:t>
                      </a:r>
                      <a:endParaRPr lang="fr-FR" sz="1300" b="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extLst>
                  <a:ext uri="{0D108BD9-81ED-4DB2-BD59-A6C34878D82A}">
                    <a16:rowId xmlns:a16="http://schemas.microsoft.com/office/drawing/2014/main" val="10007"/>
                  </a:ext>
                </a:extLst>
              </a:tr>
              <a:tr h="30018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a:t>Normandie</a:t>
                      </a:r>
                      <a:r>
                        <a:rPr lang="fr-FR" sz="1300" b="0" baseline="0"/>
                        <a:t> </a:t>
                      </a:r>
                      <a:endParaRPr lang="fr-FR" sz="1300" b="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a:solidFill>
                            <a:schemeClr val="dk1"/>
                          </a:solidFill>
                          <a:latin typeface="+mn-lt"/>
                          <a:ea typeface="+mn-ea"/>
                          <a:cs typeface="+mn-cs"/>
                        </a:rPr>
                        <a:t>Eure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dirty="0">
                          <a:solidFill>
                            <a:schemeClr val="dk1"/>
                          </a:solidFill>
                          <a:latin typeface="+mn-lt"/>
                          <a:ea typeface="+mn-ea"/>
                          <a:cs typeface="+mn-cs"/>
                        </a:rPr>
                        <a:t>Manche, Seine Maritime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extLst>
                  <a:ext uri="{0D108BD9-81ED-4DB2-BD59-A6C34878D82A}">
                    <a16:rowId xmlns:a16="http://schemas.microsoft.com/office/drawing/2014/main" val="3384816293"/>
                  </a:ext>
                </a:extLst>
              </a:tr>
              <a:tr h="311727">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a:t>NAQ</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dirty="0">
                          <a:solidFill>
                            <a:schemeClr val="dk1"/>
                          </a:solidFill>
                          <a:latin typeface="+mn-lt"/>
                          <a:ea typeface="+mn-ea"/>
                          <a:cs typeface="+mn-cs"/>
                        </a:rPr>
                        <a:t>Creuse, Pyrénées Atlantiques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dirty="0">
                          <a:solidFill>
                            <a:schemeClr val="dk1"/>
                          </a:solidFill>
                          <a:latin typeface="+mn-lt"/>
                          <a:ea typeface="+mn-ea"/>
                          <a:cs typeface="+mn-cs"/>
                        </a:rPr>
                        <a:t>Charente Maritime, Vienne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extLst>
                  <a:ext uri="{0D108BD9-81ED-4DB2-BD59-A6C34878D82A}">
                    <a16:rowId xmlns:a16="http://schemas.microsoft.com/office/drawing/2014/main" val="454397660"/>
                  </a:ext>
                </a:extLst>
              </a:tr>
              <a:tr h="28863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a:t>Occitanie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a:solidFill>
                            <a:schemeClr val="dk1"/>
                          </a:solidFill>
                          <a:latin typeface="+mn-lt"/>
                          <a:ea typeface="+mn-ea"/>
                          <a:cs typeface="+mn-cs"/>
                        </a:rPr>
                        <a:t>Aveyron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dirty="0">
                          <a:solidFill>
                            <a:schemeClr val="tx1"/>
                          </a:solidFill>
                          <a:latin typeface="Arial" panose="020B0604020202020204" pitchFamily="34" charset="0"/>
                          <a:cs typeface="Arial" panose="020B0604020202020204" pitchFamily="34" charset="0"/>
                        </a:rPr>
                        <a:t>Hautes-Pyrénées</a:t>
                      </a:r>
                      <a:endParaRPr lang="fr-FR" sz="1300" b="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extLst>
                  <a:ext uri="{0D108BD9-81ED-4DB2-BD59-A6C34878D82A}">
                    <a16:rowId xmlns:a16="http://schemas.microsoft.com/office/drawing/2014/main" val="415218853"/>
                  </a:ext>
                </a:extLst>
              </a:tr>
              <a:tr h="484909">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a:t>PACA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a:solidFill>
                            <a:schemeClr val="dk1"/>
                          </a:solidFill>
                          <a:latin typeface="+mn-lt"/>
                          <a:ea typeface="+mn-ea"/>
                          <a:cs typeface="+mn-cs"/>
                        </a:rPr>
                        <a:t>Bouches du Rhône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dirty="0">
                          <a:solidFill>
                            <a:schemeClr val="dk1"/>
                          </a:solidFill>
                          <a:latin typeface="+mn-lt"/>
                          <a:ea typeface="+mn-ea"/>
                          <a:cs typeface="+mn-cs"/>
                        </a:rPr>
                        <a:t>Alpes Maritimes, Vaucluse</a:t>
                      </a:r>
                    </a:p>
                    <a:p>
                      <a:pPr lvl="0">
                        <a:buNone/>
                      </a:pPr>
                      <a:endParaRPr lang="fr-FR" sz="1300" b="0" i="0" u="none" strike="noStrike" kern="1200" baseline="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extLst>
                  <a:ext uri="{0D108BD9-81ED-4DB2-BD59-A6C34878D82A}">
                    <a16:rowId xmlns:a16="http://schemas.microsoft.com/office/drawing/2014/main" val="3182937211"/>
                  </a:ext>
                </a:extLst>
              </a:tr>
              <a:tr h="28863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a:t>PDL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dirty="0">
                          <a:solidFill>
                            <a:schemeClr val="dk1"/>
                          </a:solidFill>
                          <a:latin typeface="+mn-lt"/>
                          <a:ea typeface="+mn-ea"/>
                          <a:cs typeface="+mn-cs"/>
                        </a:rPr>
                        <a:t>Loire Atlantique, Mayenne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a:solidFill>
                            <a:schemeClr val="dk1"/>
                          </a:solidFill>
                          <a:latin typeface="+mn-lt"/>
                          <a:ea typeface="+mn-ea"/>
                          <a:cs typeface="+mn-cs"/>
                        </a:rPr>
                        <a:t>Sarthe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extLst>
                  <a:ext uri="{0D108BD9-81ED-4DB2-BD59-A6C34878D82A}">
                    <a16:rowId xmlns:a16="http://schemas.microsoft.com/office/drawing/2014/main" val="1532730667"/>
                  </a:ext>
                </a:extLst>
              </a:tr>
              <a:tr h="39254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a:t>DROM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a:solidFill>
                            <a:schemeClr val="dk1"/>
                          </a:solidFill>
                          <a:latin typeface="+mn-lt"/>
                          <a:ea typeface="+mn-ea"/>
                          <a:cs typeface="+mn-cs"/>
                        </a:rPr>
                        <a:t>Réunion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endParaRPr lang="fr-FR" sz="1300" b="0" i="0" u="none" strike="noStrike" kern="1200" baseline="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40000"/>
                      </a:srgbClr>
                    </a:solidFill>
                  </a:tcPr>
                </a:tc>
                <a:extLst>
                  <a:ext uri="{0D108BD9-81ED-4DB2-BD59-A6C34878D82A}">
                    <a16:rowId xmlns:a16="http://schemas.microsoft.com/office/drawing/2014/main" val="3009147900"/>
                  </a:ext>
                </a:extLst>
              </a:tr>
              <a:tr h="39254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a:t>DROM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endParaRPr lang="fr-FR" sz="1300" b="0" i="0" u="none" strike="noStrike" kern="1200" baseline="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lvl="0">
                        <a:buNone/>
                      </a:pPr>
                      <a:r>
                        <a:rPr lang="fr-FR" sz="1300" b="0" i="0" u="none" strike="noStrike" kern="1200" baseline="0" dirty="0">
                          <a:solidFill>
                            <a:schemeClr val="dk1"/>
                          </a:solidFill>
                          <a:latin typeface="+mn-lt"/>
                          <a:ea typeface="+mn-ea"/>
                          <a:cs typeface="+mn-cs"/>
                        </a:rPr>
                        <a:t>Guadeloupe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6519F">
                        <a:tint val="20000"/>
                      </a:srgbClr>
                    </a:solidFill>
                  </a:tcPr>
                </a:tc>
                <a:extLst>
                  <a:ext uri="{0D108BD9-81ED-4DB2-BD59-A6C34878D82A}">
                    <a16:rowId xmlns:a16="http://schemas.microsoft.com/office/drawing/2014/main" val="1828984902"/>
                  </a:ext>
                </a:extLst>
              </a:tr>
            </a:tbl>
          </a:graphicData>
        </a:graphic>
      </p:graphicFrame>
      <p:sp>
        <p:nvSpPr>
          <p:cNvPr id="7" name="Espace réservé du texte 3">
            <a:extLst>
              <a:ext uri="{FF2B5EF4-FFF2-40B4-BE49-F238E27FC236}">
                <a16:creationId xmlns:a16="http://schemas.microsoft.com/office/drawing/2014/main" id="{7E620925-85D8-5F9E-D67F-043F28F930C5}"/>
              </a:ext>
            </a:extLst>
          </p:cNvPr>
          <p:cNvSpPr txBox="1">
            <a:spLocks/>
          </p:cNvSpPr>
          <p:nvPr/>
        </p:nvSpPr>
        <p:spPr>
          <a:xfrm>
            <a:off x="1576509" y="253886"/>
            <a:ext cx="10292628" cy="425451"/>
          </a:xfrm>
          <a:prstGeom prst="rect">
            <a:avLst/>
          </a:prstGeom>
        </p:spPr>
        <p:txBody>
          <a:bodyPr>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667"/>
              </a:spcAft>
              <a:buClrTx/>
              <a:buSzTx/>
              <a:buFont typeface="Arial" pitchFamily="34" charset="0"/>
              <a:buNone/>
              <a:tabLst/>
              <a:defRPr/>
            </a:pPr>
            <a:r>
              <a:rPr kumimoji="0" lang="fr-FR" sz="2400" b="1" i="0" u="none" strike="noStrike" kern="1200" cap="none" spc="0" normalizeH="0" baseline="0" noProof="0" dirty="0">
                <a:ln>
                  <a:noFill/>
                </a:ln>
                <a:solidFill>
                  <a:srgbClr val="000091"/>
                </a:solidFill>
                <a:effectLst/>
                <a:uLnTx/>
                <a:uFillTx/>
                <a:latin typeface="Arial"/>
                <a:ea typeface="+mn-ea"/>
                <a:cs typeface="+mn-cs"/>
              </a:rPr>
              <a:t>47 Territoires pilotes</a:t>
            </a:r>
            <a:r>
              <a:rPr kumimoji="0" lang="fr-FR" sz="2500" b="1" i="0" u="none" strike="noStrike" kern="1200" cap="none" spc="0" normalizeH="0" baseline="0" noProof="0" dirty="0">
                <a:ln>
                  <a:noFill/>
                </a:ln>
                <a:solidFill>
                  <a:srgbClr val="000091"/>
                </a:solidFill>
                <a:effectLst/>
                <a:uLnTx/>
                <a:uFillTx/>
                <a:latin typeface="Arial"/>
                <a:ea typeface="+mn-ea"/>
                <a:cs typeface="+mn-cs"/>
              </a:rPr>
              <a:t> Accompagnement rénové ARSA en 2024 </a:t>
            </a:r>
          </a:p>
        </p:txBody>
      </p:sp>
      <p:sp>
        <p:nvSpPr>
          <p:cNvPr id="5" name="Espace réservé de la date 1">
            <a:extLst>
              <a:ext uri="{FF2B5EF4-FFF2-40B4-BE49-F238E27FC236}">
                <a16:creationId xmlns:a16="http://schemas.microsoft.com/office/drawing/2014/main" id="{45CF6023-2D7C-C77E-2CA3-133AC6332729}"/>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a:ln>
                  <a:noFill/>
                </a:ln>
                <a:solidFill>
                  <a:srgbClr val="000000"/>
                </a:solidFill>
                <a:effectLst/>
                <a:uLnTx/>
                <a:uFillTx/>
                <a:latin typeface="Arial"/>
                <a:ea typeface="+mn-ea"/>
                <a:cs typeface="+mn-cs"/>
              </a:rPr>
              <a:t>Rencontre ministre – PCD 18 Mars 2024</a:t>
            </a:r>
          </a:p>
        </p:txBody>
      </p:sp>
    </p:spTree>
    <p:extLst>
      <p:ext uri="{BB962C8B-B14F-4D97-AF65-F5344CB8AC3E}">
        <p14:creationId xmlns:p14="http://schemas.microsoft.com/office/powerpoint/2010/main" val="357362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6" name="Titre 6">
            <a:extLst>
              <a:ext uri="{FF2B5EF4-FFF2-40B4-BE49-F238E27FC236}">
                <a16:creationId xmlns:a16="http://schemas.microsoft.com/office/drawing/2014/main" id="{81554616-B035-4334-38C2-FB0D9DFEB8B0}"/>
              </a:ext>
            </a:extLst>
          </p:cNvPr>
          <p:cNvSpPr txBox="1">
            <a:spLocks/>
          </p:cNvSpPr>
          <p:nvPr/>
        </p:nvSpPr>
        <p:spPr>
          <a:xfrm>
            <a:off x="420937" y="4952795"/>
            <a:ext cx="11233151" cy="1651101"/>
          </a:xfrm>
          <a:prstGeom prst="rect">
            <a:avLst/>
          </a:prstGeom>
        </p:spPr>
        <p:txBody>
          <a:bodyPr vert="horz" lIns="121920" tIns="60960" rIns="121920" bIns="60960" rtlCol="0" anchor="ct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marL="19050" marR="0" lvl="0" indent="0" algn="l" defTabSz="121917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a:ln>
                <a:noFill/>
              </a:ln>
              <a:solidFill>
                <a:srgbClr val="21215A"/>
              </a:solidFill>
              <a:effectLst/>
              <a:uLnTx/>
              <a:uFillTx/>
              <a:latin typeface="Arial"/>
              <a:ea typeface="+mj-ea"/>
              <a:cs typeface="+mj-cs"/>
            </a:endParaRPr>
          </a:p>
          <a:p>
            <a:pPr marL="19050" marR="0" lvl="0" indent="0" algn="l" defTabSz="121917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a:ln>
                <a:noFill/>
              </a:ln>
              <a:solidFill>
                <a:srgbClr val="21215A"/>
              </a:solidFill>
              <a:effectLst/>
              <a:uLnTx/>
              <a:uFillTx/>
              <a:latin typeface="Arial"/>
              <a:ea typeface="+mj-ea"/>
              <a:cs typeface="+mj-cs"/>
            </a:endParaRPr>
          </a:p>
        </p:txBody>
      </p:sp>
      <p:sp>
        <p:nvSpPr>
          <p:cNvPr id="3" name="Espace réservé de la date 1">
            <a:extLst>
              <a:ext uri="{FF2B5EF4-FFF2-40B4-BE49-F238E27FC236}">
                <a16:creationId xmlns:a16="http://schemas.microsoft.com/office/drawing/2014/main" id="{8E61E1A4-2AC0-AAC1-52EC-765EAD58D0E2}"/>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cap="all" dirty="0">
                <a:solidFill>
                  <a:srgbClr val="000000"/>
                </a:solidFill>
                <a:latin typeface="Arial"/>
              </a:rPr>
              <a:t>Rencontre ministre – PCD 18 Mars 2024</a:t>
            </a:r>
            <a:endParaRPr kumimoji="0" lang="fr-FR" sz="100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Titre 5">
            <a:extLst>
              <a:ext uri="{FF2B5EF4-FFF2-40B4-BE49-F238E27FC236}">
                <a16:creationId xmlns:a16="http://schemas.microsoft.com/office/drawing/2014/main" id="{14A40182-8BF8-05F2-8115-89488B2BCAC7}"/>
              </a:ext>
            </a:extLst>
          </p:cNvPr>
          <p:cNvSpPr>
            <a:spLocks noGrp="1"/>
          </p:cNvSpPr>
          <p:nvPr>
            <p:ph type="title"/>
          </p:nvPr>
        </p:nvSpPr>
        <p:spPr>
          <a:xfrm>
            <a:off x="1806796" y="276138"/>
            <a:ext cx="10902217" cy="719988"/>
          </a:xfrm>
        </p:spPr>
        <p:txBody>
          <a:bodyPr>
            <a:normAutofit fontScale="90000"/>
          </a:bodyPr>
          <a:lstStyle/>
          <a:p>
            <a:br>
              <a:rPr lang="fr-FR" sz="3067" dirty="0">
                <a:ea typeface="Times New Roman" panose="02020603050405020304" pitchFamily="18" charset="0"/>
              </a:rPr>
            </a:br>
            <a:r>
              <a:rPr lang="fr-FR" sz="2933" dirty="0">
                <a:solidFill>
                  <a:srgbClr val="130CA2"/>
                </a:solidFill>
                <a:ea typeface="Times New Roman" panose="02020603050405020304" pitchFamily="18" charset="0"/>
              </a:rPr>
              <a:t>Ce que dit la loi Plein Emploi … </a:t>
            </a:r>
            <a:br>
              <a:rPr lang="fr-FR" sz="2933" dirty="0">
                <a:solidFill>
                  <a:srgbClr val="130CA2"/>
                </a:solidFill>
                <a:ea typeface="Times New Roman" panose="02020603050405020304" pitchFamily="18" charset="0"/>
              </a:rPr>
            </a:br>
            <a:r>
              <a:rPr lang="fr-FR" sz="2933" dirty="0">
                <a:solidFill>
                  <a:srgbClr val="130CA2"/>
                </a:solidFill>
                <a:ea typeface="Times New Roman" panose="02020603050405020304" pitchFamily="18" charset="0"/>
              </a:rPr>
              <a:t>sur l’accompagnement rénové ARSA au 1</a:t>
            </a:r>
            <a:r>
              <a:rPr lang="fr-FR" sz="2933" baseline="30000" dirty="0">
                <a:solidFill>
                  <a:srgbClr val="130CA2"/>
                </a:solidFill>
                <a:ea typeface="Times New Roman" panose="02020603050405020304" pitchFamily="18" charset="0"/>
              </a:rPr>
              <a:t>er</a:t>
            </a:r>
            <a:r>
              <a:rPr lang="fr-FR" sz="2933" dirty="0">
                <a:solidFill>
                  <a:srgbClr val="130CA2"/>
                </a:solidFill>
                <a:ea typeface="Times New Roman" panose="02020603050405020304" pitchFamily="18" charset="0"/>
              </a:rPr>
              <a:t> janvier 2025</a:t>
            </a:r>
            <a:br>
              <a:rPr lang="fr-FR" dirty="0">
                <a:effectLst/>
                <a:ea typeface="Times New Roman" panose="02020603050405020304" pitchFamily="18" charset="0"/>
              </a:rPr>
            </a:br>
            <a:endParaRPr lang="fr-FR" dirty="0"/>
          </a:p>
        </p:txBody>
      </p:sp>
      <p:sp>
        <p:nvSpPr>
          <p:cNvPr id="7" name="Espace réservé du texte 2">
            <a:extLst>
              <a:ext uri="{FF2B5EF4-FFF2-40B4-BE49-F238E27FC236}">
                <a16:creationId xmlns:a16="http://schemas.microsoft.com/office/drawing/2014/main" id="{74BFDB21-B66E-771C-8DBD-F1FD3C2B1D8C}"/>
              </a:ext>
            </a:extLst>
          </p:cNvPr>
          <p:cNvSpPr>
            <a:spLocks noGrp="1"/>
          </p:cNvSpPr>
          <p:nvPr>
            <p:ph type="body" sz="quarter" idx="13"/>
          </p:nvPr>
        </p:nvSpPr>
        <p:spPr>
          <a:xfrm>
            <a:off x="685800" y="1479428"/>
            <a:ext cx="7562850" cy="3899144"/>
          </a:xfrm>
        </p:spPr>
        <p:txBody>
          <a:bodyPr>
            <a:normAutofit fontScale="25000" lnSpcReduction="20000"/>
          </a:bodyPr>
          <a:lstStyle/>
          <a:p>
            <a:pPr marL="0" indent="0">
              <a:buNone/>
            </a:pPr>
            <a:endParaRPr lang="fr-FR" sz="8000" dirty="0">
              <a:solidFill>
                <a:schemeClr val="tx2">
                  <a:lumMod val="75000"/>
                </a:schemeClr>
              </a:solidFill>
            </a:endParaRPr>
          </a:p>
          <a:p>
            <a:pPr marL="0" indent="0">
              <a:buNone/>
            </a:pPr>
            <a:r>
              <a:rPr lang="fr-FR" sz="6400" b="0" dirty="0">
                <a:solidFill>
                  <a:schemeClr val="tx2">
                    <a:lumMod val="75000"/>
                  </a:schemeClr>
                </a:solidFill>
                <a:sym typeface="Wingdings" panose="05000000000000000000" pitchFamily="2" charset="2"/>
              </a:rPr>
              <a:t> 100% ARSA inscrits à France Travail</a:t>
            </a:r>
          </a:p>
          <a:p>
            <a:pPr marL="0" indent="0">
              <a:buNone/>
            </a:pPr>
            <a:r>
              <a:rPr lang="fr-FR" sz="6400" b="0" dirty="0">
                <a:solidFill>
                  <a:schemeClr val="tx2">
                    <a:lumMod val="75000"/>
                  </a:schemeClr>
                </a:solidFill>
                <a:sym typeface="Wingdings" panose="05000000000000000000" pitchFamily="2" charset="2"/>
              </a:rPr>
              <a:t> 100% ARSA accompagnés par un organisme référent</a:t>
            </a:r>
          </a:p>
          <a:p>
            <a:pPr marL="0" indent="0">
              <a:buNone/>
            </a:pPr>
            <a:r>
              <a:rPr lang="fr-FR" sz="6400" b="0" dirty="0">
                <a:solidFill>
                  <a:schemeClr val="tx2">
                    <a:lumMod val="75000"/>
                  </a:schemeClr>
                </a:solidFill>
                <a:sym typeface="Wingdings" panose="05000000000000000000" pitchFamily="2" charset="2"/>
              </a:rPr>
              <a:t> Intensité de l’accompagnement des ARSA (« une durée hebdomadaire d’activité d’au moins 15h » à moduler selon la situation de la personne)</a:t>
            </a:r>
          </a:p>
          <a:p>
            <a:pPr marL="0" indent="0">
              <a:buNone/>
            </a:pPr>
            <a:r>
              <a:rPr lang="fr-FR" sz="6400" b="0" dirty="0">
                <a:solidFill>
                  <a:schemeClr val="tx2">
                    <a:lumMod val="75000"/>
                  </a:schemeClr>
                </a:solidFill>
                <a:sym typeface="Wingdings" panose="05000000000000000000" pitchFamily="2" charset="2"/>
              </a:rPr>
              <a:t> Refonte des droits et devoirs : contrat d’engagement, barème, suspension - remobilisation</a:t>
            </a:r>
          </a:p>
          <a:p>
            <a:pPr marL="0" indent="0">
              <a:buNone/>
            </a:pPr>
            <a:r>
              <a:rPr lang="fr-FR" sz="6400" b="0" dirty="0">
                <a:solidFill>
                  <a:schemeClr val="tx2">
                    <a:lumMod val="75000"/>
                  </a:schemeClr>
                </a:solidFill>
                <a:sym typeface="Wingdings" panose="05000000000000000000" pitchFamily="2" charset="2"/>
              </a:rPr>
              <a:t> Interopérabilité SI France Travail - CD</a:t>
            </a:r>
          </a:p>
          <a:p>
            <a:pPr marL="0" indent="0">
              <a:buNone/>
            </a:pPr>
            <a:r>
              <a:rPr lang="fr-FR" sz="6400" b="0" dirty="0">
                <a:solidFill>
                  <a:schemeClr val="tx2">
                    <a:lumMod val="75000"/>
                  </a:schemeClr>
                </a:solidFill>
                <a:sym typeface="Wingdings" panose="05000000000000000000" pitchFamily="2" charset="2"/>
              </a:rPr>
              <a:t> CD cible de la gouvernance rénovée : réseau pour l’emploi, comités territoriaux pour l’emploi, conférence des financeurs</a:t>
            </a:r>
          </a:p>
          <a:p>
            <a:pPr marL="0" indent="0">
              <a:buNone/>
            </a:pPr>
            <a:r>
              <a:rPr lang="fr-FR" sz="6400" b="0" dirty="0">
                <a:solidFill>
                  <a:schemeClr val="tx2">
                    <a:lumMod val="75000"/>
                  </a:schemeClr>
                </a:solidFill>
                <a:sym typeface="Wingdings" panose="05000000000000000000" pitchFamily="2" charset="2"/>
              </a:rPr>
              <a:t> Mission appui FT – CD, délégation possible de compétences des CD vers FT (orientation, contrôle droits et devoirs)</a:t>
            </a:r>
          </a:p>
          <a:p>
            <a:pPr marL="0" indent="0">
              <a:buNone/>
            </a:pPr>
            <a:endParaRPr lang="fr-FR" sz="6400" b="0" dirty="0">
              <a:sym typeface="Wingdings" panose="05000000000000000000" pitchFamily="2" charset="2"/>
            </a:endParaRPr>
          </a:p>
          <a:p>
            <a:pPr marL="0" indent="0">
              <a:buNone/>
            </a:pPr>
            <a:endParaRPr lang="fr-FR" b="0" dirty="0"/>
          </a:p>
          <a:p>
            <a:pPr marL="0" indent="0">
              <a:buNone/>
            </a:pPr>
            <a:endParaRPr lang="fr-FR" b="0" dirty="0">
              <a:solidFill>
                <a:schemeClr val="bg2"/>
              </a:solidFill>
            </a:endParaRPr>
          </a:p>
        </p:txBody>
      </p:sp>
      <p:pic>
        <p:nvPicPr>
          <p:cNvPr id="8" name="Image 7" descr="Statue en haut d’un immeuble">
            <a:extLst>
              <a:ext uri="{FF2B5EF4-FFF2-40B4-BE49-F238E27FC236}">
                <a16:creationId xmlns:a16="http://schemas.microsoft.com/office/drawing/2014/main" id="{6E096660-5E05-D889-47B1-E618A429A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8159" y="2360106"/>
            <a:ext cx="2808041" cy="1871570"/>
          </a:xfrm>
          <a:prstGeom prst="rect">
            <a:avLst/>
          </a:prstGeom>
        </p:spPr>
      </p:pic>
    </p:spTree>
    <p:extLst>
      <p:ext uri="{BB962C8B-B14F-4D97-AF65-F5344CB8AC3E}">
        <p14:creationId xmlns:p14="http://schemas.microsoft.com/office/powerpoint/2010/main" val="262826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ACC7F5A2-8586-408C-9AB3-641436C03BAD}"/>
              </a:ext>
            </a:extLst>
          </p:cNvPr>
          <p:cNvSpPr>
            <a:spLocks noGrp="1"/>
          </p:cNvSpPr>
          <p:nvPr>
            <p:ph type="pic" sz="quarter" idx="13"/>
          </p:nvPr>
        </p:nvSpPr>
        <p:spPr/>
      </p:sp>
      <p:sp>
        <p:nvSpPr>
          <p:cNvPr id="4" name="Titre 3">
            <a:extLst>
              <a:ext uri="{FF2B5EF4-FFF2-40B4-BE49-F238E27FC236}">
                <a16:creationId xmlns:a16="http://schemas.microsoft.com/office/drawing/2014/main" id="{35619182-47F7-48D4-91B9-E6A32A175249}"/>
              </a:ext>
            </a:extLst>
          </p:cNvPr>
          <p:cNvSpPr>
            <a:spLocks noGrp="1"/>
          </p:cNvSpPr>
          <p:nvPr>
            <p:ph type="title"/>
          </p:nvPr>
        </p:nvSpPr>
        <p:spPr/>
        <p:txBody>
          <a:bodyPr>
            <a:normAutofit/>
          </a:bodyPr>
          <a:lstStyle/>
          <a:p>
            <a:pPr marL="18626" marR="0" lvl="0" indent="0" algn="l" defTabSz="121917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effectLst/>
                <a:uLnTx/>
                <a:uFillTx/>
                <a:latin typeface="Arial"/>
                <a:ea typeface="+mn-ea"/>
                <a:cs typeface="+mn-cs"/>
              </a:rPr>
              <a:t>II – Bilan 2023, perspectives 2024</a:t>
            </a:r>
            <a:endParaRPr lang="fr-FR" sz="4400" dirty="0">
              <a:latin typeface="Arial"/>
              <a:cs typeface="Arial"/>
            </a:endParaRPr>
          </a:p>
        </p:txBody>
      </p:sp>
      <p:sp>
        <p:nvSpPr>
          <p:cNvPr id="5" name="Espace réservé du numéro de diapositive 4">
            <a:extLst>
              <a:ext uri="{FF2B5EF4-FFF2-40B4-BE49-F238E27FC236}">
                <a16:creationId xmlns:a16="http://schemas.microsoft.com/office/drawing/2014/main" id="{AC4B1056-BAEE-455E-9F76-85BE11885D5B}"/>
              </a:ext>
            </a:extLst>
          </p:cNvPr>
          <p:cNvSpPr>
            <a:spLocks noGrp="1"/>
          </p:cNvSpPr>
          <p:nvPr>
            <p:ph type="sldNum" sz="quarter" idx="4"/>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FFFFFF"/>
                </a:solidFill>
                <a:effectLst/>
                <a:uLnTx/>
                <a:uFillTx/>
                <a:latin typeface="Arial"/>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8</a:t>
            </a:fld>
            <a:endParaRPr kumimoji="0" lang="fr-FR" sz="1000" b="1" i="0" u="none" strike="noStrike" kern="1200" cap="none" spc="0" normalizeH="0" baseline="0" noProof="0">
              <a:ln>
                <a:noFill/>
              </a:ln>
              <a:solidFill>
                <a:srgbClr val="FFFFFF"/>
              </a:solidFill>
              <a:effectLst/>
              <a:uLnTx/>
              <a:uFillTx/>
              <a:latin typeface="Arial"/>
              <a:ea typeface="+mn-ea"/>
              <a:cs typeface="+mn-cs"/>
            </a:endParaRPr>
          </a:p>
        </p:txBody>
      </p:sp>
      <p:sp>
        <p:nvSpPr>
          <p:cNvPr id="9" name="Espace réservé du pied de page 5">
            <a:extLst>
              <a:ext uri="{FF2B5EF4-FFF2-40B4-BE49-F238E27FC236}">
                <a16:creationId xmlns:a16="http://schemas.microsoft.com/office/drawing/2014/main" id="{9A724A5C-8FD1-1030-4ABC-113E14D4C7AE}"/>
              </a:ext>
            </a:extLst>
          </p:cNvPr>
          <p:cNvSpPr txBox="1">
            <a:spLocks/>
          </p:cNvSpPr>
          <p:nvPr/>
        </p:nvSpPr>
        <p:spPr>
          <a:xfrm>
            <a:off x="4281611" y="0"/>
            <a:ext cx="7839908"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Délégation générale à l’emploi et à la formation professionnelle</a:t>
            </a:r>
          </a:p>
        </p:txBody>
      </p:sp>
    </p:spTree>
    <p:extLst>
      <p:ext uri="{BB962C8B-B14F-4D97-AF65-F5344CB8AC3E}">
        <p14:creationId xmlns:p14="http://schemas.microsoft.com/office/powerpoint/2010/main" val="21784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fr-FR" sz="1000" b="1" i="0" u="none" strike="noStrike" kern="1200" cap="none" spc="0" normalizeH="0" baseline="0" noProof="0">
              <a:ln>
                <a:noFill/>
              </a:ln>
              <a:solidFill>
                <a:srgbClr val="000000"/>
              </a:solidFill>
              <a:effectLst/>
              <a:uLnTx/>
              <a:uFillTx/>
              <a:latin typeface="Arial"/>
              <a:ea typeface="+mn-ea"/>
              <a:cs typeface="+mn-cs"/>
            </a:endParaRPr>
          </a:p>
        </p:txBody>
      </p:sp>
      <p:sp>
        <p:nvSpPr>
          <p:cNvPr id="6" name="Titre 6">
            <a:extLst>
              <a:ext uri="{FF2B5EF4-FFF2-40B4-BE49-F238E27FC236}">
                <a16:creationId xmlns:a16="http://schemas.microsoft.com/office/drawing/2014/main" id="{81554616-B035-4334-38C2-FB0D9DFEB8B0}"/>
              </a:ext>
            </a:extLst>
          </p:cNvPr>
          <p:cNvSpPr txBox="1">
            <a:spLocks/>
          </p:cNvSpPr>
          <p:nvPr/>
        </p:nvSpPr>
        <p:spPr>
          <a:xfrm>
            <a:off x="399027" y="4936572"/>
            <a:ext cx="11233151" cy="1651101"/>
          </a:xfrm>
          <a:prstGeom prst="rect">
            <a:avLst/>
          </a:prstGeom>
        </p:spPr>
        <p:txBody>
          <a:bodyPr vert="horz" lIns="121920" tIns="60960" rIns="121920" bIns="60960" rtlCol="0" anchor="ct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marL="19050" marR="0" lvl="0" indent="0" algn="l" defTabSz="121917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a:ln>
                <a:noFill/>
              </a:ln>
              <a:solidFill>
                <a:srgbClr val="21215A"/>
              </a:solidFill>
              <a:effectLst/>
              <a:uLnTx/>
              <a:uFillTx/>
              <a:latin typeface="Arial"/>
              <a:ea typeface="+mj-ea"/>
              <a:cs typeface="+mj-cs"/>
            </a:endParaRPr>
          </a:p>
          <a:p>
            <a:pPr marL="19050" marR="0" lvl="0" indent="0" algn="l" defTabSz="121917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a:ln>
                <a:noFill/>
              </a:ln>
              <a:solidFill>
                <a:srgbClr val="21215A"/>
              </a:solidFill>
              <a:effectLst/>
              <a:uLnTx/>
              <a:uFillTx/>
              <a:latin typeface="Arial"/>
              <a:ea typeface="+mj-ea"/>
              <a:cs typeface="+mj-cs"/>
            </a:endParaRPr>
          </a:p>
        </p:txBody>
      </p:sp>
      <p:sp>
        <p:nvSpPr>
          <p:cNvPr id="4" name="Espace réservé du texte 3">
            <a:extLst>
              <a:ext uri="{FF2B5EF4-FFF2-40B4-BE49-F238E27FC236}">
                <a16:creationId xmlns:a16="http://schemas.microsoft.com/office/drawing/2014/main" id="{564F949E-1E22-6A08-7888-46D1D2A333A5}"/>
              </a:ext>
            </a:extLst>
          </p:cNvPr>
          <p:cNvSpPr txBox="1">
            <a:spLocks/>
          </p:cNvSpPr>
          <p:nvPr/>
        </p:nvSpPr>
        <p:spPr>
          <a:xfrm>
            <a:off x="2716196" y="241298"/>
            <a:ext cx="6123004" cy="425451"/>
          </a:xfrm>
          <a:prstGeom prst="rect">
            <a:avLst/>
          </a:prstGeom>
        </p:spPr>
        <p:txBody>
          <a:bodyPr>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ct val="0"/>
              </a:spcBef>
              <a:spcAft>
                <a:spcPts val="667"/>
              </a:spcAft>
              <a:buClrTx/>
              <a:buSzTx/>
              <a:buFont typeface="Arial" pitchFamily="34" charset="0"/>
              <a:buNone/>
              <a:tabLst/>
              <a:defRPr/>
            </a:pPr>
            <a:r>
              <a:rPr kumimoji="0" lang="fr-FR" sz="2400" b="1" i="0" u="none" strike="noStrike" kern="1200" cap="none" spc="0" normalizeH="0" baseline="0" noProof="0" dirty="0">
                <a:ln>
                  <a:noFill/>
                </a:ln>
                <a:solidFill>
                  <a:srgbClr val="000091"/>
                </a:solidFill>
                <a:effectLst/>
                <a:uLnTx/>
                <a:uFillTx/>
                <a:latin typeface="Arial"/>
                <a:ea typeface="+mn-ea"/>
                <a:cs typeface="+mn-cs"/>
              </a:rPr>
              <a:t>Bilan 2023 : chiffres clés au 18/03/24</a:t>
            </a:r>
            <a:endParaRPr kumimoji="0" lang="fr-FR" sz="2500" b="1" i="0" u="none" strike="noStrike" kern="1200" cap="none" spc="0" normalizeH="0" baseline="0" noProof="0" dirty="0">
              <a:ln>
                <a:noFill/>
              </a:ln>
              <a:solidFill>
                <a:srgbClr val="000091"/>
              </a:solidFill>
              <a:effectLst/>
              <a:uLnTx/>
              <a:uFillTx/>
              <a:latin typeface="Arial"/>
              <a:ea typeface="+mn-ea"/>
              <a:cs typeface="+mn-cs"/>
            </a:endParaRPr>
          </a:p>
        </p:txBody>
      </p:sp>
      <p:sp>
        <p:nvSpPr>
          <p:cNvPr id="7" name="Rectangle 6">
            <a:extLst>
              <a:ext uri="{FF2B5EF4-FFF2-40B4-BE49-F238E27FC236}">
                <a16:creationId xmlns:a16="http://schemas.microsoft.com/office/drawing/2014/main" id="{CED11869-911B-DADD-3BF3-DA625065FD67}"/>
              </a:ext>
            </a:extLst>
          </p:cNvPr>
          <p:cNvSpPr/>
          <p:nvPr/>
        </p:nvSpPr>
        <p:spPr>
          <a:xfrm>
            <a:off x="675458" y="1164226"/>
            <a:ext cx="4816159" cy="151440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EA5475"/>
              </a:buClr>
              <a:buSzTx/>
              <a:buFontTx/>
              <a:buNone/>
              <a:tabLst/>
              <a:defRPr/>
            </a:pPr>
            <a:r>
              <a:rPr kumimoji="0" lang="fr-FR" sz="2400" b="1" i="0" u="none" strike="noStrike" kern="1200" cap="none" spc="0" normalizeH="0" baseline="0" noProof="0" dirty="0">
                <a:ln>
                  <a:noFill/>
                </a:ln>
                <a:solidFill>
                  <a:srgbClr val="130CA2"/>
                </a:solidFill>
                <a:effectLst/>
                <a:uLnTx/>
                <a:uFillTx/>
                <a:ea typeface="Verdana" panose="020B0604030504040204" pitchFamily="34" charset="0"/>
                <a:cs typeface="Calibri" panose="020F0502020204030204" pitchFamily="34" charset="0"/>
              </a:rPr>
              <a:t>23 580 </a:t>
            </a:r>
            <a:r>
              <a:rPr kumimoji="0" lang="fr-FR" sz="2400" b="1" i="0" u="none" strike="noStrike" kern="1200" cap="none" spc="0" normalizeH="0" baseline="0" noProof="0" dirty="0">
                <a:ln>
                  <a:noFill/>
                </a:ln>
                <a:solidFill>
                  <a:srgbClr val="130CA2"/>
                </a:solidFill>
                <a:effectLst/>
                <a:uLnTx/>
                <a:uFillTx/>
                <a:ea typeface="+mn-ea"/>
                <a:cs typeface="+mn-cs"/>
              </a:rPr>
              <a:t>entrées en parcours </a:t>
            </a:r>
            <a:r>
              <a:rPr kumimoji="0" lang="fr-FR" sz="1600" b="0" i="0" u="none" strike="noStrike" kern="1200" cap="none" spc="0" normalizeH="0" baseline="0" noProof="0" dirty="0">
                <a:ln>
                  <a:noFill/>
                </a:ln>
                <a:solidFill>
                  <a:srgbClr val="000000"/>
                </a:solidFill>
                <a:effectLst/>
                <a:uLnTx/>
                <a:uFillTx/>
                <a:ea typeface="+mn-ea"/>
                <a:cs typeface="+mn-cs"/>
              </a:rPr>
              <a:t>d’accompagnement rénové</a:t>
            </a:r>
            <a:br>
              <a:rPr kumimoji="0" lang="fr-FR" sz="1600" b="0" i="0" u="none" strike="noStrike" kern="1200" cap="none" spc="0" normalizeH="0" baseline="0" noProof="0" dirty="0">
                <a:ln>
                  <a:noFill/>
                </a:ln>
                <a:solidFill>
                  <a:srgbClr val="000000"/>
                </a:solidFill>
                <a:effectLst/>
                <a:uLnTx/>
                <a:uFillTx/>
                <a:ea typeface="+mn-ea"/>
                <a:cs typeface="+mn-cs"/>
              </a:rPr>
            </a:br>
            <a:r>
              <a:rPr kumimoji="0" lang="fr-FR" sz="1600" b="0" i="0" u="none" strike="noStrike" kern="1200" cap="none" spc="0" normalizeH="0" baseline="0" noProof="0" dirty="0">
                <a:ln>
                  <a:noFill/>
                </a:ln>
                <a:solidFill>
                  <a:srgbClr val="000000"/>
                </a:solidFill>
                <a:effectLst/>
                <a:uLnTx/>
                <a:uFillTx/>
                <a:ea typeface="+mn-ea"/>
                <a:cs typeface="+mn-cs"/>
              </a:rPr>
              <a:t>soit  </a:t>
            </a:r>
            <a:r>
              <a:rPr lang="fr-FR" sz="1600" dirty="0">
                <a:solidFill>
                  <a:srgbClr val="000000"/>
                </a:solidFill>
              </a:rPr>
              <a:t>61</a:t>
            </a:r>
            <a:r>
              <a:rPr kumimoji="0" lang="fr-FR" sz="1600" b="0" i="0" u="none" strike="noStrike" kern="1200" cap="none" spc="0" normalizeH="0" baseline="0" noProof="0" dirty="0">
                <a:ln>
                  <a:noFill/>
                </a:ln>
                <a:solidFill>
                  <a:srgbClr val="000000"/>
                </a:solidFill>
                <a:effectLst/>
                <a:uLnTx/>
                <a:uFillTx/>
                <a:ea typeface="+mn-ea"/>
                <a:cs typeface="+mn-cs"/>
              </a:rPr>
              <a:t>% de la cible 8 à 12 mois</a:t>
            </a:r>
            <a:br>
              <a:rPr kumimoji="0" lang="fr-FR" sz="1600" b="0" i="0" u="none" strike="noStrike" kern="1200" cap="none" spc="0" normalizeH="0" baseline="0" noProof="0" dirty="0">
                <a:ln>
                  <a:noFill/>
                </a:ln>
                <a:solidFill>
                  <a:srgbClr val="000000"/>
                </a:solidFill>
                <a:effectLst/>
                <a:uLnTx/>
                <a:uFillTx/>
                <a:ea typeface="+mn-ea"/>
                <a:cs typeface="+mn-cs"/>
              </a:rPr>
            </a:br>
            <a:r>
              <a:rPr kumimoji="0" lang="fr-FR" sz="1600" b="0" i="0" u="none" strike="noStrike" kern="1200" cap="none" spc="0" normalizeH="0" baseline="0" noProof="0" dirty="0">
                <a:ln>
                  <a:noFill/>
                </a:ln>
                <a:solidFill>
                  <a:srgbClr val="000000"/>
                </a:solidFill>
                <a:effectLst/>
                <a:uLnTx/>
                <a:uFillTx/>
                <a:ea typeface="+mn-ea"/>
                <a:cs typeface="+mn-cs"/>
              </a:rPr>
              <a:t>après le démarrage des expérimentations</a:t>
            </a:r>
          </a:p>
        </p:txBody>
      </p:sp>
      <p:sp>
        <p:nvSpPr>
          <p:cNvPr id="8" name="Rectangle 7">
            <a:extLst>
              <a:ext uri="{FF2B5EF4-FFF2-40B4-BE49-F238E27FC236}">
                <a16:creationId xmlns:a16="http://schemas.microsoft.com/office/drawing/2014/main" id="{785DA15E-3C23-8399-28B1-D76DB191CFF3}"/>
              </a:ext>
            </a:extLst>
          </p:cNvPr>
          <p:cNvSpPr/>
          <p:nvPr/>
        </p:nvSpPr>
        <p:spPr>
          <a:xfrm>
            <a:off x="675459" y="4861692"/>
            <a:ext cx="4816159" cy="1436845"/>
          </a:xfrm>
          <a:prstGeom prst="rect">
            <a:avLst/>
          </a:prstGeom>
          <a:solidFill>
            <a:sysClr val="window" lastClr="FFFFFF"/>
          </a:solidFill>
          <a:ln w="28575" cap="flat" cmpd="sng" algn="ctr">
            <a:solidFill>
              <a:schemeClr val="bg1"/>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30CA2"/>
                </a:solidFill>
                <a:effectLst/>
                <a:uLnTx/>
                <a:uFillTx/>
                <a:latin typeface="Calibri" panose="020F0502020204030204"/>
                <a:ea typeface="+mn-ea"/>
                <a:cs typeface="+mn-cs"/>
              </a:rPr>
              <a:t>Orientation : </a:t>
            </a:r>
            <a:endPar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85750" marR="0" lvl="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srgbClr val="130CA2"/>
                </a:solidFill>
                <a:effectLst/>
                <a:uLnTx/>
                <a:uFillTx/>
                <a:latin typeface="Calibri" panose="020F0502020204030204"/>
                <a:ea typeface="+mn-ea"/>
                <a:cs typeface="+mn-cs"/>
              </a:rPr>
              <a:t>45% parcours</a:t>
            </a:r>
            <a:r>
              <a:rPr kumimoji="0" lang="fr-FR" sz="2400" b="1" i="0" u="none" strike="noStrike" kern="1200" cap="none" spc="0" normalizeH="0" noProof="0" dirty="0">
                <a:ln>
                  <a:noFill/>
                </a:ln>
                <a:solidFill>
                  <a:srgbClr val="130CA2"/>
                </a:solidFill>
                <a:effectLst/>
                <a:uLnTx/>
                <a:uFillTx/>
                <a:latin typeface="Calibri" panose="020F0502020204030204"/>
                <a:ea typeface="+mn-ea"/>
                <a:cs typeface="+mn-cs"/>
              </a:rPr>
              <a:t> pro.</a:t>
            </a:r>
            <a:endParaRPr kumimoji="0" lang="fr-FR" sz="2400" b="1" i="0" u="none" strike="noStrike" kern="1200" cap="none" spc="0" normalizeH="0" baseline="0" noProof="0" dirty="0">
              <a:ln>
                <a:noFill/>
              </a:ln>
              <a:solidFill>
                <a:srgbClr val="130CA2"/>
              </a:solidFill>
              <a:effectLst/>
              <a:uLnTx/>
              <a:uFillTx/>
              <a:latin typeface="Calibri" panose="020F0502020204030204"/>
              <a:ea typeface="+mn-ea"/>
              <a:cs typeface="+mn-cs"/>
            </a:endParaRPr>
          </a:p>
          <a:p>
            <a:pPr marL="285750" marR="0" lvl="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25% parcours socio-pro </a:t>
            </a:r>
          </a:p>
          <a:p>
            <a:pPr marL="285750" marR="0" lvl="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30% parcours social </a:t>
            </a:r>
          </a:p>
        </p:txBody>
      </p:sp>
      <p:pic>
        <p:nvPicPr>
          <p:cNvPr id="9" name="Image 8">
            <a:extLst>
              <a:ext uri="{FF2B5EF4-FFF2-40B4-BE49-F238E27FC236}">
                <a16:creationId xmlns:a16="http://schemas.microsoft.com/office/drawing/2014/main" id="{A123EF4D-3837-9ED7-EED3-3E367A1C16FD}"/>
              </a:ext>
            </a:extLst>
          </p:cNvPr>
          <p:cNvPicPr>
            <a:picLocks noChangeAspect="1"/>
          </p:cNvPicPr>
          <p:nvPr/>
        </p:nvPicPr>
        <p:blipFill>
          <a:blip r:embed="rId3"/>
          <a:stretch>
            <a:fillRect/>
          </a:stretch>
        </p:blipFill>
        <p:spPr>
          <a:xfrm>
            <a:off x="3895146" y="5068410"/>
            <a:ext cx="1386822" cy="1023408"/>
          </a:xfrm>
          <a:prstGeom prst="rect">
            <a:avLst/>
          </a:prstGeom>
        </p:spPr>
      </p:pic>
      <p:sp>
        <p:nvSpPr>
          <p:cNvPr id="10" name="Rectangle 9">
            <a:extLst>
              <a:ext uri="{FF2B5EF4-FFF2-40B4-BE49-F238E27FC236}">
                <a16:creationId xmlns:a16="http://schemas.microsoft.com/office/drawing/2014/main" id="{2D699211-8664-C6F0-9AF6-E31DF54B2135}"/>
              </a:ext>
            </a:extLst>
          </p:cNvPr>
          <p:cNvSpPr/>
          <p:nvPr/>
        </p:nvSpPr>
        <p:spPr>
          <a:xfrm>
            <a:off x="1189414" y="2900987"/>
            <a:ext cx="4794374" cy="1651100"/>
          </a:xfrm>
          <a:prstGeom prst="rect">
            <a:avLst/>
          </a:prstGeom>
          <a:solidFill>
            <a:sysClr val="window" lastClr="FFFFFF"/>
          </a:solidFill>
          <a:ln w="19050" cap="flat" cmpd="sng" algn="ctr">
            <a:solidFill>
              <a:schemeClr val="tx1"/>
            </a:solidFill>
            <a:prstDash val="sysDot"/>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600"/>
              </a:spcAft>
              <a:buClrTx/>
              <a:buSzTx/>
              <a:buFontTx/>
              <a:buNone/>
              <a:tabLst/>
              <a:defRPr/>
            </a:pPr>
            <a:r>
              <a:rPr kumimoji="0" lang="fr-FR" sz="1600" b="1" i="0" u="none" strike="noStrike" kern="1200" cap="none" spc="0" normalizeH="0" baseline="0" noProof="0" dirty="0">
                <a:ln>
                  <a:noFill/>
                </a:ln>
                <a:solidFill>
                  <a:srgbClr val="130CA2"/>
                </a:solidFill>
                <a:effectLst/>
                <a:uLnTx/>
                <a:uFillTx/>
                <a:ea typeface="+mn-ea"/>
                <a:cs typeface="+mn-cs"/>
              </a:rPr>
              <a:t>Caractéristiques des bénéficiaires:</a:t>
            </a:r>
          </a:p>
          <a:p>
            <a:pPr marL="533350" marR="0" lvl="0" indent="-380981"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mn-cs"/>
              </a:rPr>
              <a:t>54% ont moins de 40 ans </a:t>
            </a:r>
          </a:p>
          <a:p>
            <a:pPr marL="533350" marR="0" lvl="0" indent="-380981"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mn-cs"/>
              </a:rPr>
              <a:t>~ 5% de bénéficiaires de l’obligation d’emploi</a:t>
            </a:r>
          </a:p>
          <a:p>
            <a:pPr marL="533350" marR="0" lvl="0" indent="-380981"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ea typeface="+mn-ea"/>
                <a:cs typeface="+mn-cs"/>
              </a:rPr>
              <a:t>&gt; 50% niveau bac ou infra-bac </a:t>
            </a:r>
          </a:p>
          <a:p>
            <a:pPr marL="533350" marR="0" lvl="0" indent="-380981"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130CA2"/>
                </a:solidFill>
                <a:effectLst/>
                <a:uLnTx/>
                <a:uFillTx/>
                <a:ea typeface="+mn-ea"/>
                <a:cs typeface="+mn-cs"/>
              </a:rPr>
              <a:t>&gt; 50% ont des freins connexes à l’emploi</a:t>
            </a:r>
          </a:p>
        </p:txBody>
      </p:sp>
      <p:sp>
        <p:nvSpPr>
          <p:cNvPr id="11" name="ZoneTexte 10">
            <a:extLst>
              <a:ext uri="{FF2B5EF4-FFF2-40B4-BE49-F238E27FC236}">
                <a16:creationId xmlns:a16="http://schemas.microsoft.com/office/drawing/2014/main" id="{121BE820-217A-92A3-FA8C-FD6DB6B7C771}"/>
              </a:ext>
            </a:extLst>
          </p:cNvPr>
          <p:cNvSpPr txBox="1"/>
          <p:nvPr/>
        </p:nvSpPr>
        <p:spPr>
          <a:xfrm>
            <a:off x="6459570" y="3894590"/>
            <a:ext cx="5172607" cy="2262158"/>
          </a:xfrm>
          <a:prstGeom prst="rect">
            <a:avLst/>
          </a:prstGeom>
          <a:solidFill>
            <a:sysClr val="window" lastClr="FFFFFF"/>
          </a:solidFill>
          <a:ln w="12700" cap="flat" cmpd="sng" algn="ctr">
            <a:solidFill>
              <a:schemeClr val="tx1"/>
            </a:solidFill>
            <a:prstDash val="sysDot"/>
            <a:miter lim="800000"/>
          </a:ln>
          <a:effectLst/>
        </p:spPr>
        <p:txBody>
          <a:bodyPr wrap="square" rtlCol="0">
            <a:spAutoFit/>
          </a:bodyPr>
          <a:lstStyle/>
          <a:p>
            <a:pPr marL="0" marR="0" lvl="0" indent="0" defTabSz="1219140" eaLnBrk="1" fontAlgn="auto" latinLnBrk="0" hangingPunct="1">
              <a:lnSpc>
                <a:spcPct val="100000"/>
              </a:lnSpc>
              <a:spcBef>
                <a:spcPts val="0"/>
              </a:spcBef>
              <a:spcAft>
                <a:spcPts val="600"/>
              </a:spcAft>
              <a:buClrTx/>
              <a:buSzTx/>
              <a:buFontTx/>
              <a:buNone/>
              <a:tabLst/>
              <a:defRPr/>
            </a:pPr>
            <a:r>
              <a:rPr lang="fr-FR" sz="1600" b="1" kern="0" dirty="0">
                <a:solidFill>
                  <a:srgbClr val="130CA2"/>
                </a:solidFill>
              </a:rPr>
              <a:t>Retour</a:t>
            </a:r>
            <a:r>
              <a:rPr kumimoji="0" lang="fr-FR" sz="1600" b="1" i="0" u="none" strike="noStrike" kern="0" cap="none" spc="0" normalizeH="0" baseline="0" noProof="0" dirty="0">
                <a:ln>
                  <a:noFill/>
                </a:ln>
                <a:solidFill>
                  <a:srgbClr val="130CA2"/>
                </a:solidFill>
                <a:effectLst/>
                <a:uLnTx/>
                <a:uFillTx/>
                <a:ea typeface="+mn-ea"/>
                <a:cs typeface="+mn-cs"/>
              </a:rPr>
              <a:t> à l’emploi </a:t>
            </a:r>
            <a:r>
              <a:rPr kumimoji="0" lang="fr-FR" sz="1600" b="1" i="0" u="none" strike="noStrike" kern="0" cap="none" spc="0" normalizeH="0" baseline="0" noProof="0" dirty="0">
                <a:ln>
                  <a:noFill/>
                </a:ln>
                <a:solidFill>
                  <a:srgbClr val="000000"/>
                </a:solidFill>
                <a:effectLst/>
                <a:uLnTx/>
                <a:uFillTx/>
                <a:ea typeface="+mn-ea"/>
                <a:cs typeface="+mn-cs"/>
              </a:rPr>
              <a:t>6 mois après l’entrée en parcours </a:t>
            </a:r>
            <a:r>
              <a:rPr kumimoji="0" lang="fr-FR" sz="1600" b="0" i="0" u="none" strike="noStrike" kern="0" cap="none" spc="0" normalizeH="0" baseline="0" noProof="0" dirty="0">
                <a:ln>
                  <a:noFill/>
                </a:ln>
                <a:solidFill>
                  <a:srgbClr val="000000"/>
                </a:solidFill>
                <a:effectLst/>
                <a:uLnTx/>
                <a:uFillTx/>
                <a:ea typeface="+mn-ea"/>
                <a:cs typeface="+mn-cs"/>
              </a:rPr>
              <a:t>(cohorte de plus de 5000 ARSA ) :</a:t>
            </a:r>
          </a:p>
          <a:p>
            <a:pPr marL="285750" marR="0" lvl="0" indent="-285750" defTabSz="121914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0" cap="none" spc="0" normalizeH="0" baseline="0" noProof="0" dirty="0">
                <a:ln>
                  <a:noFill/>
                </a:ln>
                <a:solidFill>
                  <a:srgbClr val="000000"/>
                </a:solidFill>
                <a:effectLst/>
                <a:uLnTx/>
                <a:uFillTx/>
                <a:ea typeface="+mn-ea"/>
                <a:cs typeface="+mn-cs"/>
              </a:rPr>
              <a:t> </a:t>
            </a:r>
            <a:r>
              <a:rPr kumimoji="0" lang="fr-FR" sz="2000" b="1" i="0" u="none" strike="noStrike" kern="0" cap="none" spc="0" normalizeH="0" baseline="0" noProof="0" dirty="0">
                <a:ln>
                  <a:noFill/>
                </a:ln>
                <a:solidFill>
                  <a:srgbClr val="130CA2"/>
                </a:solidFill>
                <a:effectLst/>
                <a:uLnTx/>
                <a:uFillTx/>
                <a:ea typeface="+mn-ea"/>
                <a:cs typeface="+mn-cs"/>
              </a:rPr>
              <a:t>43% des bénéficiaires du RSA concernés par un retour à l’emploi </a:t>
            </a:r>
            <a:r>
              <a:rPr kumimoji="0" lang="fr-FR" sz="1600" i="0" u="none" strike="noStrike" kern="0" cap="none" spc="0" normalizeH="0" baseline="0" noProof="0" dirty="0">
                <a:ln>
                  <a:noFill/>
                </a:ln>
                <a:solidFill>
                  <a:srgbClr val="130CA2"/>
                </a:solidFill>
                <a:effectLst/>
                <a:uLnTx/>
                <a:uFillTx/>
                <a:ea typeface="+mn-ea"/>
                <a:cs typeface="+mn-cs"/>
              </a:rPr>
              <a:t>tout parcours confondu (6 départements dépassent les 50%), 53% pour les parcours professionnels</a:t>
            </a:r>
            <a:endParaRPr kumimoji="0" lang="fr-FR" sz="1600" i="0" u="none" strike="noStrike" kern="0" cap="none" spc="0" normalizeH="0" baseline="0" noProof="0" dirty="0">
              <a:ln>
                <a:noFill/>
              </a:ln>
              <a:solidFill>
                <a:srgbClr val="000000"/>
              </a:solidFill>
              <a:effectLst/>
              <a:uLnTx/>
              <a:uFillTx/>
              <a:ea typeface="+mn-ea"/>
              <a:cs typeface="+mn-cs"/>
            </a:endParaRPr>
          </a:p>
          <a:p>
            <a:pPr marL="285750" marR="0" lvl="0" indent="-285750" defTabSz="121914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0" cap="none" spc="0" normalizeH="0" baseline="0" noProof="0" dirty="0">
                <a:ln>
                  <a:noFill/>
                </a:ln>
                <a:solidFill>
                  <a:srgbClr val="000000"/>
                </a:solidFill>
                <a:effectLst/>
                <a:uLnTx/>
                <a:uFillTx/>
                <a:ea typeface="+mn-ea"/>
                <a:cs typeface="+mn-cs"/>
              </a:rPr>
              <a:t> 17% ont accédé à un emploi durable (CDD 6+ mois ou CDI),</a:t>
            </a:r>
            <a:r>
              <a:rPr kumimoji="0" lang="fr-FR" sz="1600" b="0" i="0" u="none" strike="noStrike" kern="0" cap="none" spc="0" normalizeH="0" noProof="0" dirty="0">
                <a:ln>
                  <a:noFill/>
                </a:ln>
                <a:solidFill>
                  <a:srgbClr val="000000"/>
                </a:solidFill>
                <a:effectLst/>
                <a:uLnTx/>
                <a:uFillTx/>
                <a:ea typeface="+mn-ea"/>
                <a:cs typeface="+mn-cs"/>
              </a:rPr>
              <a:t> 21% pour les parcours professionnels</a:t>
            </a:r>
            <a:endParaRPr kumimoji="0" lang="fr-FR" sz="1600" b="0" i="0" u="none" strike="noStrike" kern="0" cap="none" spc="0" normalizeH="0" baseline="0" noProof="0" dirty="0">
              <a:ln>
                <a:noFill/>
              </a:ln>
              <a:solidFill>
                <a:srgbClr val="000000"/>
              </a:solidFill>
              <a:effectLst/>
              <a:uLnTx/>
              <a:uFillTx/>
              <a:ea typeface="+mn-ea"/>
              <a:cs typeface="+mn-cs"/>
            </a:endParaRPr>
          </a:p>
        </p:txBody>
      </p:sp>
      <p:sp>
        <p:nvSpPr>
          <p:cNvPr id="12" name="ZoneTexte 11">
            <a:extLst>
              <a:ext uri="{FF2B5EF4-FFF2-40B4-BE49-F238E27FC236}">
                <a16:creationId xmlns:a16="http://schemas.microsoft.com/office/drawing/2014/main" id="{1A5AAA97-52B6-EF8A-D8C4-8A3B365BA5FC}"/>
              </a:ext>
            </a:extLst>
          </p:cNvPr>
          <p:cNvSpPr txBox="1"/>
          <p:nvPr/>
        </p:nvSpPr>
        <p:spPr>
          <a:xfrm>
            <a:off x="6492344" y="1009956"/>
            <a:ext cx="5172607" cy="2385268"/>
          </a:xfrm>
          <a:prstGeom prst="rect">
            <a:avLst/>
          </a:prstGeom>
          <a:solidFill>
            <a:sysClr val="window" lastClr="FFFFFF"/>
          </a:solidFill>
          <a:ln w="12700" cap="flat" cmpd="sng" algn="ctr">
            <a:solidFill>
              <a:schemeClr val="bg1"/>
            </a:solidFill>
            <a:prstDash val="sysDot"/>
            <a:miter lim="800000"/>
          </a:ln>
          <a:effectLst/>
        </p:spPr>
        <p:txBody>
          <a:bodyPr wrap="square" rtlCol="0">
            <a:spAutoFit/>
          </a:bodyPr>
          <a:lstStyle/>
          <a:p>
            <a:pPr marL="0" marR="0" lvl="0" indent="0" defTabSz="1219140" eaLnBrk="1" fontAlgn="auto" latinLnBrk="0" hangingPunct="1">
              <a:lnSpc>
                <a:spcPct val="100000"/>
              </a:lnSpc>
              <a:spcBef>
                <a:spcPts val="0"/>
              </a:spcBef>
              <a:spcAft>
                <a:spcPts val="600"/>
              </a:spcAft>
              <a:buClrTx/>
              <a:buSzTx/>
              <a:buFontTx/>
              <a:buNone/>
              <a:tabLst/>
              <a:defRPr/>
            </a:pPr>
            <a:r>
              <a:rPr lang="fr-FR" sz="1600" b="1" kern="0" dirty="0">
                <a:solidFill>
                  <a:srgbClr val="130CA2"/>
                </a:solidFill>
              </a:rPr>
              <a:t>Activation de l’accompagnement rénové </a:t>
            </a:r>
            <a:r>
              <a:rPr kumimoji="0" lang="fr-FR" sz="1600" b="0" i="0" u="none" strike="noStrike" kern="0" cap="none" spc="0" normalizeH="0" baseline="0" noProof="0" dirty="0">
                <a:ln>
                  <a:noFill/>
                </a:ln>
                <a:solidFill>
                  <a:srgbClr val="000000"/>
                </a:solidFill>
                <a:effectLst/>
                <a:uLnTx/>
                <a:uFillTx/>
                <a:ea typeface="+mn-ea"/>
                <a:cs typeface="+mn-cs"/>
              </a:rPr>
              <a:t> :</a:t>
            </a:r>
          </a:p>
          <a:p>
            <a:pPr marL="285750" marR="0" lvl="0" indent="-285750" defTabSz="121914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1 référent France Travail / CD pour 50 ARSA en moyenne</a:t>
            </a:r>
          </a:p>
          <a:p>
            <a:pPr marL="285750" marR="0" lvl="0" indent="-285750" defTabSz="121914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kern="0" dirty="0">
                <a:solidFill>
                  <a:srgbClr val="000000"/>
                </a:solidFill>
                <a:latin typeface="Arial" panose="020B0604020202020204" pitchFamily="34" charset="0"/>
                <a:cs typeface="Arial" panose="020B0604020202020204" pitchFamily="34" charset="0"/>
              </a:rPr>
              <a:t>18 Task Force Entreprises déployées,</a:t>
            </a:r>
          </a:p>
          <a:p>
            <a:pPr marL="285750" marR="0" lvl="0" indent="-285750" defTabSz="121914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5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Immersion professionnelle : 4% à 10% des ARSA d’une cohorte cible selon les territoires</a:t>
            </a:r>
          </a:p>
          <a:p>
            <a:pPr marL="285750" marR="0" lvl="0" indent="-285750" defTabSz="121914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Formation : </a:t>
            </a:r>
            <a:r>
              <a:rPr kumimoji="0" lang="fr-FR" sz="1600" i="0" u="none" strike="noStrike" kern="5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10% des </a:t>
            </a:r>
            <a:r>
              <a:rPr kumimoji="0" lang="fr-FR" sz="1600" i="0" u="none" strike="noStrike" kern="5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bRSA</a:t>
            </a:r>
            <a:r>
              <a:rPr kumimoji="0" lang="fr-FR" sz="1600" i="0" u="none" strike="noStrike" kern="5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inscrits dans une formation dans les 7 mois suivant leur entrée en parcours (12% pour les parcours professionnels)</a:t>
            </a:r>
            <a:endParaRPr kumimoji="0" lang="fr-FR" sz="1600" i="0" u="none" strike="noStrike" kern="5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3" name="Freeform 127">
            <a:extLst>
              <a:ext uri="{FF2B5EF4-FFF2-40B4-BE49-F238E27FC236}">
                <a16:creationId xmlns:a16="http://schemas.microsoft.com/office/drawing/2014/main" id="{E09F175C-CCED-322E-2019-0B118F78FBCF}"/>
              </a:ext>
            </a:extLst>
          </p:cNvPr>
          <p:cNvSpPr>
            <a:spLocks noEditPoints="1"/>
          </p:cNvSpPr>
          <p:nvPr/>
        </p:nvSpPr>
        <p:spPr bwMode="auto">
          <a:xfrm>
            <a:off x="10764951" y="719216"/>
            <a:ext cx="621129" cy="581479"/>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ysClr val="windowText" lastClr="000000"/>
          </a:solidFill>
          <a:ln>
            <a:solidFill>
              <a:srgbClr val="0070C0"/>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5" name="Espace réservé de la date 1">
            <a:extLst>
              <a:ext uri="{FF2B5EF4-FFF2-40B4-BE49-F238E27FC236}">
                <a16:creationId xmlns:a16="http://schemas.microsoft.com/office/drawing/2014/main" id="{644B3027-D145-FB12-4EDF-9E64AEE3863A}"/>
              </a:ext>
            </a:extLst>
          </p:cNvPr>
          <p:cNvSpPr>
            <a:spLocks noGrp="1"/>
          </p:cNvSpPr>
          <p:nvPr>
            <p:ph type="dt" sz="half" idx="2"/>
          </p:nvPr>
        </p:nvSpPr>
        <p:spPr>
          <a:xfrm>
            <a:off x="420937" y="6378001"/>
            <a:ext cx="3156276" cy="366183"/>
          </a:xfrm>
          <a:prstGeom prst="rect">
            <a:avLst/>
          </a:prstGeom>
        </p:spPr>
        <p:txBody>
          <a:bodyPr vert="horz" lIns="121920" tIns="60960" rIns="121920" bIns="60960" rtlCol="0" anchor="ctr"/>
          <a:lstStyle>
            <a:lvl1pPr algn="l">
              <a:defRPr sz="1000" b="1">
                <a:solidFill>
                  <a:schemeClr val="tx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cap="all" dirty="0">
                <a:solidFill>
                  <a:srgbClr val="000000"/>
                </a:solidFill>
                <a:latin typeface="Arial"/>
              </a:rPr>
              <a:t>Rencontre ministre – PCD 18 Mars 2024</a:t>
            </a:r>
            <a:endParaRPr kumimoji="0" lang="fr-FR" sz="1000" b="1" i="0" u="none" strike="noStrike" kern="1200" cap="all"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46220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presentation ppt_DGEFP.pptx" id="{2F98EFB1-3704-4850-8A11-334153CE5179}" vid="{FDF0AFB0-97E2-43C8-ACFE-80774EF2B0B7}"/>
    </a:ext>
  </a:extLst>
</a:theme>
</file>

<file path=ppt/theme/theme3.xml><?xml version="1.0" encoding="utf-8"?>
<a:theme xmlns:a="http://schemas.openxmlformats.org/drawingml/2006/main" name="9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49E4D636-6456-4699-B929-886EB3459481}" vid="{B8BE36D5-C655-462E-B959-1EC91D215B3A}"/>
    </a:ext>
  </a:extLst>
</a:theme>
</file>

<file path=ppt/theme/theme4.xml><?xml version="1.0" encoding="utf-8"?>
<a:theme xmlns:a="http://schemas.openxmlformats.org/drawingml/2006/main" name="2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49E4D636-6456-4699-B929-886EB3459481}" vid="{B8BE36D5-C655-462E-B959-1EC91D215B3A}"/>
    </a:ext>
  </a:extLst>
</a:theme>
</file>

<file path=ppt/theme/theme5.xml><?xml version="1.0" encoding="utf-8"?>
<a:theme xmlns:a="http://schemas.openxmlformats.org/drawingml/2006/main" name="1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49E4D636-6456-4699-B929-886EB3459481}" vid="{B8BE36D5-C655-462E-B959-1EC91D215B3A}"/>
    </a:ext>
  </a:extLst>
</a:theme>
</file>

<file path=ppt/theme/theme6.xml><?xml version="1.0" encoding="utf-8"?>
<a:theme xmlns:a="http://schemas.openxmlformats.org/drawingml/2006/main" name="7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presentation ppt_DGEFP.pptx" id="{2F98EFB1-3704-4850-8A11-334153CE5179}" vid="{FDF0AFB0-97E2-43C8-ACFE-80774EF2B0B7}"/>
    </a:ext>
  </a:extLst>
</a:theme>
</file>

<file path=ppt/theme/theme7.xml><?xml version="1.0" encoding="utf-8"?>
<a:theme xmlns:a="http://schemas.openxmlformats.org/drawingml/2006/main" name="4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4271</Words>
  <Application>Microsoft Office PowerPoint</Application>
  <PresentationFormat>Grand écran</PresentationFormat>
  <Paragraphs>451</Paragraphs>
  <Slides>25</Slides>
  <Notes>13</Notes>
  <HiddenSlides>0</HiddenSlides>
  <MMClips>0</MMClips>
  <ScaleCrop>false</ScaleCrop>
  <HeadingPairs>
    <vt:vector size="8" baseType="variant">
      <vt:variant>
        <vt:lpstr>Polices utilisées</vt:lpstr>
      </vt:variant>
      <vt:variant>
        <vt:i4>8</vt:i4>
      </vt:variant>
      <vt:variant>
        <vt:lpstr>Thème</vt:lpstr>
      </vt:variant>
      <vt:variant>
        <vt:i4>7</vt:i4>
      </vt:variant>
      <vt:variant>
        <vt:lpstr>Serveurs OLE incorporés</vt:lpstr>
      </vt:variant>
      <vt:variant>
        <vt:i4>1</vt:i4>
      </vt:variant>
      <vt:variant>
        <vt:lpstr>Titres des diapositives</vt:lpstr>
      </vt:variant>
      <vt:variant>
        <vt:i4>25</vt:i4>
      </vt:variant>
    </vt:vector>
  </HeadingPairs>
  <TitlesOfParts>
    <vt:vector size="41" baseType="lpstr">
      <vt:lpstr>Arial</vt:lpstr>
      <vt:lpstr>Calibri</vt:lpstr>
      <vt:lpstr>Calibri Light</vt:lpstr>
      <vt:lpstr>Pole Emploi PRO</vt:lpstr>
      <vt:lpstr>Pole Emploi PRO Light</vt:lpstr>
      <vt:lpstr>Times New Roman</vt:lpstr>
      <vt:lpstr>Verdana</vt:lpstr>
      <vt:lpstr>Wingdings</vt:lpstr>
      <vt:lpstr>Thème Office</vt:lpstr>
      <vt:lpstr>TEMPLATE_INTITULE_OFFICIEL</vt:lpstr>
      <vt:lpstr>9_TEMPLATE_INTITULE_OFFICIEL</vt:lpstr>
      <vt:lpstr>2_TEMPLATE_INTITULE_OFFICIEL</vt:lpstr>
      <vt:lpstr>1_TEMPLATE_INTITULE_OFFICIEL</vt:lpstr>
      <vt:lpstr>7_TEMPLATE_INTITULE_OFFICIEL</vt:lpstr>
      <vt:lpstr>4_Thème Office</vt:lpstr>
      <vt:lpstr>Diapositive think-cell</vt:lpstr>
      <vt:lpstr>Présentation PowerPoint</vt:lpstr>
      <vt:lpstr>Présentation PowerPoint</vt:lpstr>
      <vt:lpstr>I – Rappel des enjeux de l’accompagnement rénové des ARSA</vt:lpstr>
      <vt:lpstr>Présentation PowerPoint</vt:lpstr>
      <vt:lpstr> 47 territoires pilotes de l’accompagnement rénové ARSA 2024 </vt:lpstr>
      <vt:lpstr>Présentation PowerPoint</vt:lpstr>
      <vt:lpstr> Ce que dit la loi Plein Emploi …  sur l’accompagnement rénové ARSA au 1er janvier 2025 </vt:lpstr>
      <vt:lpstr>II – Bilan 2023, perspectives 2024</vt:lpstr>
      <vt:lpstr>Présentation PowerPoint</vt:lpstr>
      <vt:lpstr>Présentation PowerPoint</vt:lpstr>
      <vt:lpstr>Présentation PowerPoint</vt:lpstr>
      <vt:lpstr>Présentation PowerPoint</vt:lpstr>
      <vt:lpstr>Présentation PowerPoint</vt:lpstr>
      <vt:lpstr>Présentation PowerPoint</vt:lpstr>
      <vt:lpstr> III – Retours d’expérience</vt:lpstr>
      <vt:lpstr>Présentation PowerPoint</vt:lpstr>
      <vt:lpstr>Présentation PowerPoint</vt:lpstr>
      <vt:lpstr>Présentation PowerPoint</vt:lpstr>
      <vt:lpstr>Présentation PowerPoint</vt:lpstr>
      <vt:lpstr>Présentation PowerPoint</vt:lpstr>
      <vt:lpstr>Présentation PowerPoint</vt:lpstr>
      <vt:lpstr>IV – Prochaines échéances</vt:lpstr>
      <vt:lpstr>Présentation PowerPoint</vt:lpstr>
      <vt:lpstr>V – Annexes</vt:lpstr>
      <vt:lpstr>Présentation PowerPoint</vt:lpstr>
    </vt:vector>
  </TitlesOfParts>
  <Company>Ministeres Sociaux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DELHOMME, Emmanuelle (DGEFP)</dc:creator>
  <cp:lastModifiedBy>AGBO, Kathleen (CAB/TSS)</cp:lastModifiedBy>
  <cp:revision>19</cp:revision>
  <dcterms:created xsi:type="dcterms:W3CDTF">2024-03-13T13:53:10Z</dcterms:created>
  <dcterms:modified xsi:type="dcterms:W3CDTF">2024-03-18T11:02:37Z</dcterms:modified>
</cp:coreProperties>
</file>