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handoutMasterIdLst>
    <p:handoutMasterId r:id="rId15"/>
  </p:handoutMasterIdLst>
  <p:sldIdLst>
    <p:sldId id="351" r:id="rId2"/>
    <p:sldId id="352" r:id="rId3"/>
    <p:sldId id="371" r:id="rId4"/>
    <p:sldId id="370" r:id="rId5"/>
    <p:sldId id="355" r:id="rId6"/>
    <p:sldId id="357" r:id="rId7"/>
    <p:sldId id="369" r:id="rId8"/>
    <p:sldId id="372" r:id="rId9"/>
    <p:sldId id="373" r:id="rId10"/>
    <p:sldId id="363" r:id="rId11"/>
    <p:sldId id="364" r:id="rId12"/>
    <p:sldId id="298" r:id="rId13"/>
  </p:sldIdLst>
  <p:sldSz cx="9144000" cy="5143500" type="screen16x9"/>
  <p:notesSz cx="6797675" cy="9874250"/>
  <p:embeddedFontLst>
    <p:embeddedFont>
      <p:font typeface="Verdana" panose="020B0604030504040204" pitchFamily="34" charset="0"/>
      <p:regular r:id="rId16"/>
      <p:bold r:id="rId17"/>
      <p:italic r:id="rId18"/>
      <p:boldItalic r:id="rId19"/>
    </p:embeddedFont>
    <p:embeddedFont>
      <p:font typeface="Cabin Condensed" panose="020B0604020202020204" charset="0"/>
      <p:regular r:id="rId20"/>
      <p:bold r:id="rId21"/>
    </p:embeddedFont>
    <p:embeddedFont>
      <p:font typeface="Arial Narrow" panose="020B0606020202030204" pitchFamily="34" charset="0"/>
      <p:regular r:id="rId22"/>
      <p:bold r:id="rId23"/>
      <p:italic r:id="rId24"/>
      <p:boldItalic r:id="rId25"/>
    </p:embeddedFont>
    <p:embeddedFont>
      <p:font typeface="Cambria Math" panose="02040503050406030204" pitchFamily="18" charset="0"/>
      <p:regular r:id="rId26"/>
    </p:embeddedFont>
    <p:embeddedFont>
      <p:font typeface="Cabin" panose="020B0604020202020204" charset="0"/>
      <p:regular r:id="rId27"/>
      <p:bold r:id="rId28"/>
      <p:italic r:id="rId29"/>
      <p:boldItalic r:id="rId30"/>
    </p:embeddedFont>
  </p:embeddedFontLst>
  <p:defaultTextStyle>
    <a:defPPr>
      <a:defRPr lang="fr-F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1575">
          <p15:clr>
            <a:srgbClr val="A4A3A4"/>
          </p15:clr>
        </p15:guide>
        <p15:guide id="2" orient="horz" pos="169">
          <p15:clr>
            <a:srgbClr val="A4A3A4"/>
          </p15:clr>
        </p15:guide>
        <p15:guide id="3" pos="1383">
          <p15:clr>
            <a:srgbClr val="A4A3A4"/>
          </p15:clr>
        </p15:guide>
        <p15:guide id="4" pos="1927">
          <p15:clr>
            <a:srgbClr val="A4A3A4"/>
          </p15:clr>
        </p15:guide>
      </p15:sldGuideLst>
    </p:ext>
    <p:ext uri="{2D200454-40CA-4A62-9FC3-DE9A4176ACB9}">
      <p15:notesGuideLst xmlns:p15="http://schemas.microsoft.com/office/powerpoint/2012/main">
        <p15:guide id="1" orient="horz" pos="310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1BE"/>
    <a:srgbClr val="DE5050"/>
    <a:srgbClr val="85D6FF"/>
    <a:srgbClr val="38D4C5"/>
    <a:srgbClr val="9966FF"/>
    <a:srgbClr val="8352DA"/>
    <a:srgbClr val="8746E6"/>
    <a:srgbClr val="90A127"/>
    <a:srgbClr val="7887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6A9B51-AE3E-4324-8CB2-79743BB350C3}">
  <a:tblStyle styleId="{F66A9B51-AE3E-4324-8CB2-79743BB350C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0" autoAdjust="0"/>
    <p:restoredTop sz="94689" autoAdjust="0"/>
  </p:normalViewPr>
  <p:slideViewPr>
    <p:cSldViewPr>
      <p:cViewPr varScale="1">
        <p:scale>
          <a:sx n="83" d="100"/>
          <a:sy n="83" d="100"/>
        </p:scale>
        <p:origin x="547" y="72"/>
      </p:cViewPr>
      <p:guideLst>
        <p:guide orient="horz" pos="1575"/>
        <p:guide orient="horz" pos="169"/>
        <p:guide pos="1383"/>
        <p:guide pos="1927"/>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3960" y="-96"/>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I\DATA\DSTR\DSTR_Etudes_et_prospectives\AGATHE\pistes%20memoire\collectivites%20locales\ComptesColloc96-16.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I\DATA\DSTR\DSTR_Etudes_et_prospectives\AGATHE\pistes%20memoire\collectivites%20locales\ComptesColloc96-1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I\DATA\DSTR\DSTR_Etudes_et_prospectives\AGATHE\pistes%20memoire\collectivites%20locales\data\COMPTE%20APUL%201949_2017_travaux_Alai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5314333925715"/>
          <c:y val="0.13900104955587123"/>
          <c:w val="0.86497493304494721"/>
          <c:h val="0.66829602628871199"/>
        </c:manualLayout>
      </c:layout>
      <c:lineChart>
        <c:grouping val="standard"/>
        <c:varyColors val="0"/>
        <c:ser>
          <c:idx val="0"/>
          <c:order val="0"/>
          <c:tx>
            <c:v>Dépenses d'investissement hors rembt</c:v>
          </c:tx>
          <c:spPr>
            <a:ln>
              <a:solidFill>
                <a:schemeClr val="bg1">
                  <a:lumMod val="65000"/>
                </a:schemeClr>
              </a:solidFill>
            </a:ln>
          </c:spPr>
          <c:marker>
            <c:symbol val="none"/>
          </c:marker>
          <c:cat>
            <c:strRef>
              <c:f>'10.6'!$B$4:$W$4</c:f>
              <c:strCach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strCache>
            </c:strRef>
          </c:cat>
          <c:val>
            <c:numRef>
              <c:f>'10.6'!$B$26:$W$26</c:f>
              <c:numCache>
                <c:formatCode>0.0</c:formatCode>
                <c:ptCount val="22"/>
                <c:pt idx="0">
                  <c:v>16.555963271982769</c:v>
                </c:pt>
                <c:pt idx="1">
                  <c:v>15.351616035807226</c:v>
                </c:pt>
                <c:pt idx="2">
                  <c:v>18.169677544107312</c:v>
                </c:pt>
                <c:pt idx="3">
                  <c:v>19.407724151969283</c:v>
                </c:pt>
                <c:pt idx="4">
                  <c:v>21.861024519503566</c:v>
                </c:pt>
                <c:pt idx="5">
                  <c:v>22.355931737859439</c:v>
                </c:pt>
                <c:pt idx="6">
                  <c:v>20.792802728047526</c:v>
                </c:pt>
                <c:pt idx="7">
                  <c:v>22.945505026387796</c:v>
                </c:pt>
                <c:pt idx="8">
                  <c:v>25.425836854102098</c:v>
                </c:pt>
                <c:pt idx="9">
                  <c:v>27.3048</c:v>
                </c:pt>
                <c:pt idx="10">
                  <c:v>29.718997827069991</c:v>
                </c:pt>
                <c:pt idx="11">
                  <c:v>33.549999999999997</c:v>
                </c:pt>
                <c:pt idx="12">
                  <c:v>31.388940000001089</c:v>
                </c:pt>
                <c:pt idx="13">
                  <c:v>32.106770000000992</c:v>
                </c:pt>
                <c:pt idx="14">
                  <c:v>30.942570000001524</c:v>
                </c:pt>
                <c:pt idx="15">
                  <c:v>33.200000000000003</c:v>
                </c:pt>
                <c:pt idx="16" formatCode="0.00">
                  <c:v>34.61</c:v>
                </c:pt>
                <c:pt idx="17" formatCode="0.00">
                  <c:v>35.299999999999997</c:v>
                </c:pt>
                <c:pt idx="18" formatCode="0.00">
                  <c:v>31.07</c:v>
                </c:pt>
                <c:pt idx="19" formatCode="0.00">
                  <c:v>27.52</c:v>
                </c:pt>
                <c:pt idx="20" formatCode="0.00">
                  <c:v>27.339659999999999</c:v>
                </c:pt>
                <c:pt idx="21" formatCode="General">
                  <c:v>29.58</c:v>
                </c:pt>
              </c:numCache>
            </c:numRef>
          </c:val>
          <c:smooth val="0"/>
          <c:extLst xmlns:c16r2="http://schemas.microsoft.com/office/drawing/2015/06/chart">
            <c:ext xmlns:c16="http://schemas.microsoft.com/office/drawing/2014/chart" uri="{C3380CC4-5D6E-409C-BE32-E72D297353CC}">
              <c16:uniqueId val="{00000000-A36C-4359-BC6B-A489832327D3}"/>
            </c:ext>
          </c:extLst>
        </c:ser>
        <c:dLbls>
          <c:showLegendKey val="0"/>
          <c:showVal val="0"/>
          <c:showCatName val="0"/>
          <c:showSerName val="0"/>
          <c:showPercent val="0"/>
          <c:showBubbleSize val="0"/>
        </c:dLbls>
        <c:smooth val="0"/>
        <c:axId val="131978472"/>
        <c:axId val="130544192"/>
      </c:lineChart>
      <c:catAx>
        <c:axId val="131978472"/>
        <c:scaling>
          <c:orientation val="minMax"/>
        </c:scaling>
        <c:delete val="0"/>
        <c:axPos val="b"/>
        <c:majorGridlines>
          <c:spPr>
            <a:ln>
              <a:noFill/>
              <a:prstDash val="sysDash"/>
            </a:ln>
          </c:spPr>
        </c:majorGridlines>
        <c:title>
          <c:tx>
            <c:rich>
              <a:bodyPr/>
              <a:lstStyle/>
              <a:p>
                <a:pPr>
                  <a:defRPr sz="1000" b="0" i="0" u="none" strike="noStrike" baseline="0">
                    <a:solidFill>
                      <a:srgbClr val="000000"/>
                    </a:solidFill>
                    <a:latin typeface="Verdana"/>
                    <a:ea typeface="Verdana"/>
                    <a:cs typeface="Verdana"/>
                  </a:defRPr>
                </a:pPr>
                <a:r>
                  <a:rPr lang="fr-FR"/>
                  <a:t>Source: DGFIP</a:t>
                </a:r>
              </a:p>
            </c:rich>
          </c:tx>
          <c:layout>
            <c:manualLayout>
              <c:xMode val="edge"/>
              <c:yMode val="edge"/>
              <c:x val="0.76804469431561317"/>
              <c:y val="0.93050600424681951"/>
            </c:manualLayout>
          </c:layout>
          <c:overlay val="0"/>
        </c:title>
        <c:numFmt formatCode="General" sourceLinked="1"/>
        <c:majorTickMark val="out"/>
        <c:minorTickMark val="none"/>
        <c:tickLblPos val="nextTo"/>
        <c:txPr>
          <a:bodyPr rot="-2700000" vert="horz"/>
          <a:lstStyle/>
          <a:p>
            <a:pPr>
              <a:defRPr sz="800" b="0" i="0" u="none" strike="noStrike" baseline="0">
                <a:solidFill>
                  <a:srgbClr val="000000"/>
                </a:solidFill>
                <a:latin typeface="Verdana"/>
                <a:ea typeface="Verdana"/>
                <a:cs typeface="Verdana"/>
              </a:defRPr>
            </a:pPr>
            <a:endParaRPr lang="fr-FR"/>
          </a:p>
        </c:txPr>
        <c:crossAx val="130544192"/>
        <c:crosses val="autoZero"/>
        <c:auto val="1"/>
        <c:lblAlgn val="ctr"/>
        <c:lblOffset val="100"/>
        <c:noMultiLvlLbl val="0"/>
      </c:catAx>
      <c:valAx>
        <c:axId val="130544192"/>
        <c:scaling>
          <c:orientation val="minMax"/>
          <c:max val="40"/>
          <c:min val="15"/>
        </c:scaling>
        <c:delete val="0"/>
        <c:axPos val="l"/>
        <c:majorGridlines>
          <c:spPr>
            <a:ln>
              <a:prstDash val="dash"/>
            </a:ln>
          </c:spPr>
        </c:majorGridlines>
        <c:title>
          <c:tx>
            <c:rich>
              <a:bodyPr/>
              <a:lstStyle/>
              <a:p>
                <a:pPr>
                  <a:defRPr sz="800" b="1" i="0" u="none" strike="noStrike" baseline="0">
                    <a:solidFill>
                      <a:srgbClr val="000000"/>
                    </a:solidFill>
                    <a:latin typeface="Verdana"/>
                    <a:ea typeface="Verdana"/>
                    <a:cs typeface="Verdana"/>
                  </a:defRPr>
                </a:pPr>
                <a:r>
                  <a:rPr lang="fr-FR" sz="1000" b="0" dirty="0" smtClean="0"/>
                  <a:t>En</a:t>
                </a:r>
                <a:r>
                  <a:rPr lang="fr-FR" sz="1000" b="0" baseline="0" dirty="0" smtClean="0"/>
                  <a:t> Md€</a:t>
                </a:r>
                <a:endParaRPr lang="fr-FR" sz="1000" b="0" dirty="0"/>
              </a:p>
            </c:rich>
          </c:tx>
          <c:layout>
            <c:manualLayout>
              <c:xMode val="edge"/>
              <c:yMode val="edge"/>
              <c:x val="1.0190078798567577E-2"/>
              <c:y val="0.39079482814596211"/>
            </c:manualLayout>
          </c:layout>
          <c:overlay val="0"/>
        </c:title>
        <c:numFmt formatCode="0" sourceLinked="0"/>
        <c:majorTickMark val="out"/>
        <c:minorTickMark val="none"/>
        <c:tickLblPos val="nextTo"/>
        <c:txPr>
          <a:bodyPr rot="0" vert="horz"/>
          <a:lstStyle/>
          <a:p>
            <a:pPr>
              <a:defRPr sz="800" b="0" i="0" u="none" strike="noStrike" baseline="0">
                <a:solidFill>
                  <a:srgbClr val="000000"/>
                </a:solidFill>
                <a:latin typeface="Verdana"/>
                <a:ea typeface="Verdana"/>
                <a:cs typeface="Verdana"/>
              </a:defRPr>
            </a:pPr>
            <a:endParaRPr lang="fr-FR"/>
          </a:p>
        </c:txPr>
        <c:crossAx val="131978472"/>
        <c:crosses val="autoZero"/>
        <c:crossBetween val="between"/>
      </c:valAx>
      <c:spPr>
        <a:ln>
          <a:solidFill>
            <a:schemeClr val="tx1"/>
          </a:solidFill>
        </a:ln>
      </c:spPr>
    </c:plotArea>
    <c:plotVisOnly val="1"/>
    <c:dispBlanksAs val="gap"/>
    <c:showDLblsOverMax val="0"/>
  </c:chart>
  <c:spPr>
    <a:solidFill>
      <a:schemeClr val="bg1"/>
    </a:solidFill>
    <a:ln w="19050">
      <a:solidFill>
        <a:schemeClr val="bg1">
          <a:lumMod val="65000"/>
        </a:schemeClr>
      </a:solidFill>
    </a:ln>
  </c:spPr>
  <c:txPr>
    <a:bodyPr/>
    <a:lstStyle/>
    <a:p>
      <a:pPr>
        <a:defRPr sz="1000" b="0" i="0" u="none" strike="noStrike" baseline="0">
          <a:solidFill>
            <a:srgbClr val="000000"/>
          </a:solidFill>
          <a:latin typeface="Verdana"/>
          <a:ea typeface="Verdana"/>
          <a:cs typeface="Verdana"/>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Verdana"/>
                <a:ea typeface="Verdana"/>
                <a:cs typeface="Verdana"/>
              </a:defRPr>
            </a:pPr>
            <a:r>
              <a:rPr lang="fr-FR" sz="1000" b="1" i="0" u="none" strike="noStrike" baseline="0" dirty="0">
                <a:solidFill>
                  <a:srgbClr val="000000"/>
                </a:solidFill>
                <a:latin typeface="+mj-lt"/>
                <a:ea typeface="Verdana"/>
                <a:cs typeface="Verdana"/>
              </a:rPr>
              <a:t>Détail des dépenses d'investissement des collectivités locales hors remboursement </a:t>
            </a:r>
            <a:r>
              <a:rPr lang="fr-FR" sz="1000" b="0" i="0" u="none" strike="noStrike" baseline="0" dirty="0">
                <a:solidFill>
                  <a:srgbClr val="000000"/>
                </a:solidFill>
                <a:latin typeface="+mj-lt"/>
                <a:ea typeface="Verdana"/>
                <a:cs typeface="Verdana"/>
              </a:rPr>
              <a:t>(en milliards d'€)</a:t>
            </a:r>
          </a:p>
        </c:rich>
      </c:tx>
      <c:layout>
        <c:manualLayout>
          <c:xMode val="edge"/>
          <c:yMode val="edge"/>
          <c:x val="0.13817331925354134"/>
          <c:y val="1.374932849932534E-3"/>
        </c:manualLayout>
      </c:layout>
      <c:overlay val="0"/>
    </c:title>
    <c:autoTitleDeleted val="0"/>
    <c:plotArea>
      <c:layout>
        <c:manualLayout>
          <c:layoutTarget val="inner"/>
          <c:xMode val="edge"/>
          <c:yMode val="edge"/>
          <c:x val="0.11157182852143482"/>
          <c:y val="0.1404176640280205"/>
          <c:w val="0.85837424055521605"/>
          <c:h val="0.66096669459107704"/>
        </c:manualLayout>
      </c:layout>
      <c:areaChart>
        <c:grouping val="stacked"/>
        <c:varyColors val="0"/>
        <c:ser>
          <c:idx val="0"/>
          <c:order val="0"/>
          <c:tx>
            <c:v>Départements</c:v>
          </c:tx>
          <c:spPr>
            <a:ln>
              <a:solidFill>
                <a:srgbClr val="1B5DF1"/>
              </a:solidFill>
            </a:ln>
          </c:spPr>
          <c:cat>
            <c:strRef>
              <c:f>'10.7'!$B$4:$W$4</c:f>
              <c:strCach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strCache>
            </c:strRef>
          </c:cat>
          <c:val>
            <c:numRef>
              <c:f>'10.7'!$B$29:$W$29</c:f>
              <c:numCache>
                <c:formatCode>0.0</c:formatCode>
                <c:ptCount val="22"/>
                <c:pt idx="0">
                  <c:v>8.6591041790849097</c:v>
                </c:pt>
                <c:pt idx="1">
                  <c:v>8.6438592773611695</c:v>
                </c:pt>
                <c:pt idx="2">
                  <c:v>8.6673017218079842</c:v>
                </c:pt>
                <c:pt idx="3">
                  <c:v>9.3463840723462113</c:v>
                </c:pt>
                <c:pt idx="4">
                  <c:v>9.4689999999999994</c:v>
                </c:pt>
                <c:pt idx="5">
                  <c:v>10.398999999999999</c:v>
                </c:pt>
                <c:pt idx="6">
                  <c:v>10.497</c:v>
                </c:pt>
                <c:pt idx="7">
                  <c:v>10.907</c:v>
                </c:pt>
                <c:pt idx="8">
                  <c:v>11.728870000000001</c:v>
                </c:pt>
                <c:pt idx="9">
                  <c:v>12.129</c:v>
                </c:pt>
                <c:pt idx="10">
                  <c:v>12.925039999999999</c:v>
                </c:pt>
                <c:pt idx="11">
                  <c:v>14.206589999999998</c:v>
                </c:pt>
                <c:pt idx="12">
                  <c:v>14.358430000000002</c:v>
                </c:pt>
                <c:pt idx="13">
                  <c:v>14.504940000000003</c:v>
                </c:pt>
                <c:pt idx="14">
                  <c:v>12.472530000000001</c:v>
                </c:pt>
                <c:pt idx="15">
                  <c:v>11.990590000000001</c:v>
                </c:pt>
                <c:pt idx="16">
                  <c:v>11.9</c:v>
                </c:pt>
                <c:pt idx="17" formatCode="0.0000000">
                  <c:v>11.2</c:v>
                </c:pt>
                <c:pt idx="18" formatCode="General">
                  <c:v>10.82</c:v>
                </c:pt>
                <c:pt idx="19" formatCode="General">
                  <c:v>9.77</c:v>
                </c:pt>
                <c:pt idx="20" formatCode="General">
                  <c:v>9.1199999999999992</c:v>
                </c:pt>
                <c:pt idx="21" formatCode="General">
                  <c:v>9.02</c:v>
                </c:pt>
              </c:numCache>
            </c:numRef>
          </c:val>
          <c:extLst xmlns:c16r2="http://schemas.microsoft.com/office/drawing/2015/06/chart">
            <c:ext xmlns:c16="http://schemas.microsoft.com/office/drawing/2014/chart" uri="{C3380CC4-5D6E-409C-BE32-E72D297353CC}">
              <c16:uniqueId val="{00000000-2AB9-4601-AE8A-44DC4CE14BA8}"/>
            </c:ext>
          </c:extLst>
        </c:ser>
        <c:ser>
          <c:idx val="1"/>
          <c:order val="1"/>
          <c:tx>
            <c:v>Régions</c:v>
          </c:tx>
          <c:spPr>
            <a:solidFill>
              <a:schemeClr val="accent6">
                <a:lumMod val="75000"/>
              </a:schemeClr>
            </a:solidFill>
            <a:ln w="19050">
              <a:solidFill>
                <a:schemeClr val="bg1">
                  <a:lumMod val="95000"/>
                </a:schemeClr>
              </a:solidFill>
            </a:ln>
          </c:spPr>
          <c:cat>
            <c:strRef>
              <c:f>'10.7'!$B$4:$W$4</c:f>
              <c:strCach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strCache>
            </c:strRef>
          </c:cat>
          <c:val>
            <c:numRef>
              <c:f>'10.8'!$B$28:$W$28</c:f>
              <c:numCache>
                <c:formatCode>0.0</c:formatCode>
                <c:ptCount val="22"/>
                <c:pt idx="0">
                  <c:v>5.6711034412316668</c:v>
                </c:pt>
                <c:pt idx="1">
                  <c:v>5.8387973601928174</c:v>
                </c:pt>
                <c:pt idx="2">
                  <c:v>5.4049719999999999</c:v>
                </c:pt>
                <c:pt idx="3">
                  <c:v>5.3968290000000003</c:v>
                </c:pt>
                <c:pt idx="4">
                  <c:v>5.4649809999999999</c:v>
                </c:pt>
                <c:pt idx="5">
                  <c:v>5.5474619999999994</c:v>
                </c:pt>
                <c:pt idx="6">
                  <c:v>6.3559180000000008</c:v>
                </c:pt>
                <c:pt idx="7">
                  <c:v>6.9489999999999998</c:v>
                </c:pt>
                <c:pt idx="8">
                  <c:v>7.4569999999999999</c:v>
                </c:pt>
                <c:pt idx="9">
                  <c:v>7.7039999999999988</c:v>
                </c:pt>
                <c:pt idx="10">
                  <c:v>8.2939100000000003</c:v>
                </c:pt>
                <c:pt idx="11">
                  <c:v>9.093</c:v>
                </c:pt>
                <c:pt idx="12">
                  <c:v>9.4875899999999991</c:v>
                </c:pt>
                <c:pt idx="13">
                  <c:v>10.06428</c:v>
                </c:pt>
                <c:pt idx="14">
                  <c:v>8.6126900000000006</c:v>
                </c:pt>
                <c:pt idx="15">
                  <c:v>8.8000000000000007</c:v>
                </c:pt>
                <c:pt idx="16">
                  <c:v>8.8000000000000007</c:v>
                </c:pt>
                <c:pt idx="17" formatCode="0.0000000">
                  <c:v>8.9499999999999993</c:v>
                </c:pt>
                <c:pt idx="18" formatCode="General">
                  <c:v>9.2799999999999994</c:v>
                </c:pt>
                <c:pt idx="19" formatCode="General">
                  <c:v>9.61</c:v>
                </c:pt>
                <c:pt idx="20" formatCode="General">
                  <c:v>9.0299999999999994</c:v>
                </c:pt>
                <c:pt idx="21" formatCode="General">
                  <c:v>9.68</c:v>
                </c:pt>
              </c:numCache>
            </c:numRef>
          </c:val>
          <c:extLst xmlns:c16r2="http://schemas.microsoft.com/office/drawing/2015/06/chart">
            <c:ext xmlns:c16="http://schemas.microsoft.com/office/drawing/2014/chart" uri="{C3380CC4-5D6E-409C-BE32-E72D297353CC}">
              <c16:uniqueId val="{00000001-2AB9-4601-AE8A-44DC4CE14BA8}"/>
            </c:ext>
          </c:extLst>
        </c:ser>
        <c:ser>
          <c:idx val="2"/>
          <c:order val="2"/>
          <c:tx>
            <c:v>communes et intercommunalités</c:v>
          </c:tx>
          <c:spPr>
            <a:solidFill>
              <a:schemeClr val="bg1">
                <a:lumMod val="75000"/>
              </a:schemeClr>
            </a:solidFill>
            <a:ln w="19050">
              <a:solidFill>
                <a:schemeClr val="bg1">
                  <a:lumMod val="95000"/>
                </a:schemeClr>
              </a:solidFill>
            </a:ln>
          </c:spPr>
          <c:cat>
            <c:strRef>
              <c:f>'10.7'!$B$4:$W$4</c:f>
              <c:strCach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strCache>
            </c:strRef>
          </c:cat>
          <c:val>
            <c:numRef>
              <c:f>'10.7'!$B$59:$W$59</c:f>
              <c:numCache>
                <c:formatCode>0.0</c:formatCode>
                <c:ptCount val="22"/>
                <c:pt idx="0">
                  <c:v>16.555963271982765</c:v>
                </c:pt>
                <c:pt idx="1">
                  <c:v>15.351616035807226</c:v>
                </c:pt>
                <c:pt idx="2">
                  <c:v>18.169677544107312</c:v>
                </c:pt>
                <c:pt idx="3">
                  <c:v>19.407724151969287</c:v>
                </c:pt>
                <c:pt idx="4">
                  <c:v>21.861024519503573</c:v>
                </c:pt>
                <c:pt idx="5">
                  <c:v>22.35593173785945</c:v>
                </c:pt>
                <c:pt idx="6">
                  <c:v>20.792802728047526</c:v>
                </c:pt>
                <c:pt idx="7">
                  <c:v>22.945505026387796</c:v>
                </c:pt>
                <c:pt idx="8">
                  <c:v>25.425836854102094</c:v>
                </c:pt>
                <c:pt idx="9">
                  <c:v>27.304799999999993</c:v>
                </c:pt>
                <c:pt idx="10">
                  <c:v>29.718997827069995</c:v>
                </c:pt>
                <c:pt idx="11">
                  <c:v>33.550000000000004</c:v>
                </c:pt>
                <c:pt idx="12">
                  <c:v>31.388940000001089</c:v>
                </c:pt>
                <c:pt idx="13">
                  <c:v>32.106770000000992</c:v>
                </c:pt>
                <c:pt idx="14">
                  <c:v>30.942570000001531</c:v>
                </c:pt>
                <c:pt idx="15">
                  <c:v>33.209410000000005</c:v>
                </c:pt>
                <c:pt idx="16">
                  <c:v>34.500000000000007</c:v>
                </c:pt>
                <c:pt idx="17" formatCode="General">
                  <c:v>35.299999999999997</c:v>
                </c:pt>
                <c:pt idx="18" formatCode="General">
                  <c:v>31.07</c:v>
                </c:pt>
                <c:pt idx="19" formatCode="General">
                  <c:v>27.52</c:v>
                </c:pt>
                <c:pt idx="20" formatCode="General">
                  <c:v>27.339659999999999</c:v>
                </c:pt>
                <c:pt idx="21" formatCode="General">
                  <c:v>29.58</c:v>
                </c:pt>
              </c:numCache>
            </c:numRef>
          </c:val>
          <c:extLst xmlns:c16r2="http://schemas.microsoft.com/office/drawing/2015/06/chart">
            <c:ext xmlns:c16="http://schemas.microsoft.com/office/drawing/2014/chart" uri="{C3380CC4-5D6E-409C-BE32-E72D297353CC}">
              <c16:uniqueId val="{00000002-2AB9-4601-AE8A-44DC4CE14BA8}"/>
            </c:ext>
          </c:extLst>
        </c:ser>
        <c:dLbls>
          <c:showLegendKey val="0"/>
          <c:showVal val="0"/>
          <c:showCatName val="0"/>
          <c:showSerName val="0"/>
          <c:showPercent val="0"/>
          <c:showBubbleSize val="0"/>
        </c:dLbls>
        <c:axId val="80714272"/>
        <c:axId val="130678712"/>
      </c:areaChart>
      <c:catAx>
        <c:axId val="80714272"/>
        <c:scaling>
          <c:orientation val="minMax"/>
        </c:scaling>
        <c:delete val="0"/>
        <c:axPos val="b"/>
        <c:majorGridlines>
          <c:spPr>
            <a:ln>
              <a:noFill/>
              <a:prstDash val="sysDash"/>
            </a:ln>
          </c:spPr>
        </c:majorGridlines>
        <c:title>
          <c:tx>
            <c:rich>
              <a:bodyPr/>
              <a:lstStyle/>
              <a:p>
                <a:pPr>
                  <a:defRPr sz="1000" b="0" i="0" u="none" strike="noStrike" baseline="0">
                    <a:solidFill>
                      <a:srgbClr val="000000"/>
                    </a:solidFill>
                    <a:latin typeface="Verdana"/>
                    <a:ea typeface="Verdana"/>
                    <a:cs typeface="Verdana"/>
                  </a:defRPr>
                </a:pPr>
                <a:r>
                  <a:rPr lang="fr-FR"/>
                  <a:t>Source: DGFIP</a:t>
                </a:r>
              </a:p>
            </c:rich>
          </c:tx>
          <c:layout>
            <c:manualLayout>
              <c:xMode val="edge"/>
              <c:yMode val="edge"/>
              <c:x val="2.2996737413679805E-2"/>
              <c:y val="0.9489186955078891"/>
            </c:manualLayout>
          </c:layout>
          <c:overlay val="0"/>
        </c:title>
        <c:numFmt formatCode="General" sourceLinked="1"/>
        <c:majorTickMark val="out"/>
        <c:minorTickMark val="none"/>
        <c:tickLblPos val="nextTo"/>
        <c:txPr>
          <a:bodyPr rot="-2700000" vert="horz"/>
          <a:lstStyle/>
          <a:p>
            <a:pPr>
              <a:defRPr sz="800" b="0" i="0" u="none" strike="noStrike" baseline="0">
                <a:solidFill>
                  <a:srgbClr val="000000"/>
                </a:solidFill>
                <a:latin typeface="Verdana"/>
                <a:ea typeface="Verdana"/>
                <a:cs typeface="Verdana"/>
              </a:defRPr>
            </a:pPr>
            <a:endParaRPr lang="fr-FR"/>
          </a:p>
        </c:txPr>
        <c:crossAx val="130678712"/>
        <c:crosses val="autoZero"/>
        <c:auto val="1"/>
        <c:lblAlgn val="ctr"/>
        <c:lblOffset val="100"/>
        <c:noMultiLvlLbl val="0"/>
      </c:catAx>
      <c:valAx>
        <c:axId val="130678712"/>
        <c:scaling>
          <c:orientation val="minMax"/>
        </c:scaling>
        <c:delete val="0"/>
        <c:axPos val="l"/>
        <c:majorGridlines>
          <c:spPr>
            <a:ln>
              <a:prstDash val="dash"/>
            </a:ln>
          </c:spPr>
        </c:majorGridlines>
        <c:title>
          <c:tx>
            <c:rich>
              <a:bodyPr/>
              <a:lstStyle/>
              <a:p>
                <a:pPr>
                  <a:defRPr sz="1000" b="0" i="0" u="none" strike="noStrike" baseline="0">
                    <a:solidFill>
                      <a:srgbClr val="000000"/>
                    </a:solidFill>
                    <a:latin typeface="Verdana"/>
                    <a:ea typeface="Verdana"/>
                    <a:cs typeface="Verdana"/>
                  </a:defRPr>
                </a:pPr>
                <a:r>
                  <a:rPr lang="fr-FR" dirty="0"/>
                  <a:t>en Md€</a:t>
                </a:r>
              </a:p>
            </c:rich>
          </c:tx>
          <c:layout/>
          <c:overlay val="0"/>
        </c:title>
        <c:numFmt formatCode="0" sourceLinked="0"/>
        <c:majorTickMark val="out"/>
        <c:minorTickMark val="none"/>
        <c:tickLblPos val="nextTo"/>
        <c:txPr>
          <a:bodyPr rot="0" vert="horz"/>
          <a:lstStyle/>
          <a:p>
            <a:pPr>
              <a:defRPr sz="900" b="0" i="0" u="none" strike="noStrike" baseline="0">
                <a:solidFill>
                  <a:srgbClr val="000000"/>
                </a:solidFill>
                <a:latin typeface="Verdana"/>
                <a:ea typeface="Verdana"/>
                <a:cs typeface="Verdana"/>
              </a:defRPr>
            </a:pPr>
            <a:endParaRPr lang="fr-FR"/>
          </a:p>
        </c:txPr>
        <c:crossAx val="80714272"/>
        <c:crosses val="autoZero"/>
        <c:crossBetween val="midCat"/>
      </c:valAx>
    </c:plotArea>
    <c:plotVisOnly val="1"/>
    <c:dispBlanksAs val="gap"/>
    <c:showDLblsOverMax val="0"/>
  </c:chart>
  <c:spPr>
    <a:solidFill>
      <a:schemeClr val="bg1"/>
    </a:solidFill>
    <a:ln w="19050">
      <a:solidFill>
        <a:schemeClr val="bg1">
          <a:lumMod val="65000"/>
        </a:schemeClr>
      </a:solidFill>
    </a:ln>
  </c:spPr>
  <c:txPr>
    <a:bodyPr/>
    <a:lstStyle/>
    <a:p>
      <a:pPr>
        <a:defRPr sz="1000" b="0" i="0" u="none" strike="noStrike" baseline="0">
          <a:solidFill>
            <a:srgbClr val="000000"/>
          </a:solidFill>
          <a:latin typeface="Verdana"/>
          <a:ea typeface="Verdana"/>
          <a:cs typeface="Verdana"/>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fr-FR" sz="1200" dirty="0"/>
              <a:t>Endettement</a:t>
            </a:r>
            <a:r>
              <a:rPr lang="fr-FR" sz="1200" baseline="0" dirty="0"/>
              <a:t> et investissement des APUL, 1990-2017</a:t>
            </a:r>
            <a:endParaRPr lang="fr-FR" sz="1200" dirty="0"/>
          </a:p>
        </c:rich>
      </c:tx>
      <c:layout/>
      <c:overlay val="1"/>
    </c:title>
    <c:autoTitleDeleted val="0"/>
    <c:plotArea>
      <c:layout>
        <c:manualLayout>
          <c:layoutTarget val="inner"/>
          <c:xMode val="edge"/>
          <c:yMode val="edge"/>
          <c:x val="0.10871813790479704"/>
          <c:y val="0.11273124218906699"/>
          <c:w val="0.78318071032281777"/>
          <c:h val="0.68467514233255677"/>
        </c:manualLayout>
      </c:layout>
      <c:barChart>
        <c:barDir val="col"/>
        <c:grouping val="clustered"/>
        <c:varyColors val="0"/>
        <c:ser>
          <c:idx val="1"/>
          <c:order val="1"/>
          <c:tx>
            <c:v>var. Investt APUL</c:v>
          </c:tx>
          <c:spPr>
            <a:solidFill>
              <a:schemeClr val="accent6"/>
            </a:solidFill>
          </c:spPr>
          <c:invertIfNegative val="0"/>
          <c:dPt>
            <c:idx val="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1-7075-42FC-9DF0-86C1582781F0}"/>
              </c:ext>
            </c:extLst>
          </c:dPt>
          <c:dPt>
            <c:idx val="5"/>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3-7075-42FC-9DF0-86C1582781F0}"/>
              </c:ext>
            </c:extLst>
          </c:dPt>
          <c:dPt>
            <c:idx val="6"/>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7075-42FC-9DF0-86C1582781F0}"/>
              </c:ext>
            </c:extLst>
          </c:dPt>
          <c:dPt>
            <c:idx val="7"/>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7-7075-42FC-9DF0-86C1582781F0}"/>
              </c:ext>
            </c:extLst>
          </c:dPt>
          <c:dPt>
            <c:idx val="12"/>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9-7075-42FC-9DF0-86C1582781F0}"/>
              </c:ext>
            </c:extLst>
          </c:dPt>
          <c:dPt>
            <c:idx val="19"/>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B-7075-42FC-9DF0-86C1582781F0}"/>
              </c:ext>
            </c:extLst>
          </c:dPt>
          <c:dPt>
            <c:idx val="20"/>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D-7075-42FC-9DF0-86C1582781F0}"/>
              </c:ext>
            </c:extLst>
          </c:dPt>
          <c:dPt>
            <c:idx val="24"/>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F-7075-42FC-9DF0-86C1582781F0}"/>
              </c:ext>
            </c:extLst>
          </c:dPt>
          <c:dPt>
            <c:idx val="25"/>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11-7075-42FC-9DF0-86C1582781F0}"/>
              </c:ext>
            </c:extLst>
          </c:dPt>
          <c:dPt>
            <c:idx val="26"/>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13-7075-42FC-9DF0-86C1582781F0}"/>
              </c:ext>
            </c:extLst>
          </c:dPt>
          <c:cat>
            <c:numRef>
              <c:f>'COMPTE APUL 1949_2016'!$AR$3:$BS$3</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'COMPTE APUL 1949_2016'!$AR$178:$BS$178</c:f>
              <c:numCache>
                <c:formatCode>0%</c:formatCode>
                <c:ptCount val="28"/>
                <c:pt idx="0">
                  <c:v>4.6069308387983066E-2</c:v>
                </c:pt>
                <c:pt idx="1">
                  <c:v>0.1023974423113001</c:v>
                </c:pt>
                <c:pt idx="2">
                  <c:v>3.2408572796085888E-2</c:v>
                </c:pt>
                <c:pt idx="3">
                  <c:v>-5.1171719391749804E-2</c:v>
                </c:pt>
                <c:pt idx="4">
                  <c:v>2.882426392080939E-2</c:v>
                </c:pt>
                <c:pt idx="5">
                  <c:v>-2.5765235225621796E-2</c:v>
                </c:pt>
                <c:pt idx="6">
                  <c:v>-2.6735515554191402E-2</c:v>
                </c:pt>
                <c:pt idx="7">
                  <c:v>-5.854985140855784E-2</c:v>
                </c:pt>
                <c:pt idx="8">
                  <c:v>3.3619704433497377E-2</c:v>
                </c:pt>
                <c:pt idx="9">
                  <c:v>0.12221624898486749</c:v>
                </c:pt>
                <c:pt idx="10">
                  <c:v>0.12317215699065009</c:v>
                </c:pt>
                <c:pt idx="11">
                  <c:v>1.586859856619971E-2</c:v>
                </c:pt>
                <c:pt idx="12">
                  <c:v>-1.3414285544134597E-2</c:v>
                </c:pt>
                <c:pt idx="13">
                  <c:v>4.601139042226654E-2</c:v>
                </c:pt>
                <c:pt idx="14">
                  <c:v>9.2141406213932964E-2</c:v>
                </c:pt>
                <c:pt idx="15">
                  <c:v>8.7300203429235612E-2</c:v>
                </c:pt>
                <c:pt idx="16">
                  <c:v>5.7377646675770499E-2</c:v>
                </c:pt>
                <c:pt idx="17">
                  <c:v>8.3144900360320406E-2</c:v>
                </c:pt>
                <c:pt idx="18">
                  <c:v>1.8234857324705755E-2</c:v>
                </c:pt>
                <c:pt idx="19">
                  <c:v>-1.5616372709372994E-2</c:v>
                </c:pt>
                <c:pt idx="20">
                  <c:v>-6.2757963805693651E-2</c:v>
                </c:pt>
                <c:pt idx="21">
                  <c:v>2.6332429990966411E-2</c:v>
                </c:pt>
                <c:pt idx="22">
                  <c:v>5.6132552919949008E-2</c:v>
                </c:pt>
                <c:pt idx="23">
                  <c:v>5.0607329624768216E-2</c:v>
                </c:pt>
                <c:pt idx="24">
                  <c:v>-8.2536786578352395E-2</c:v>
                </c:pt>
                <c:pt idx="25">
                  <c:v>-9.4782120006916881E-2</c:v>
                </c:pt>
                <c:pt idx="26">
                  <c:v>-3.2474509897562065E-2</c:v>
                </c:pt>
                <c:pt idx="27">
                  <c:v>6.9819097213652981E-2</c:v>
                </c:pt>
              </c:numCache>
            </c:numRef>
          </c:val>
          <c:extLst xmlns:c16r2="http://schemas.microsoft.com/office/drawing/2015/06/chart">
            <c:ext xmlns:c16="http://schemas.microsoft.com/office/drawing/2014/chart" uri="{C3380CC4-5D6E-409C-BE32-E72D297353CC}">
              <c16:uniqueId val="{00000014-7075-42FC-9DF0-86C1582781F0}"/>
            </c:ext>
          </c:extLst>
        </c:ser>
        <c:dLbls>
          <c:showLegendKey val="0"/>
          <c:showVal val="0"/>
          <c:showCatName val="0"/>
          <c:showSerName val="0"/>
          <c:showPercent val="0"/>
          <c:showBubbleSize val="0"/>
        </c:dLbls>
        <c:gapWidth val="150"/>
        <c:axId val="274514488"/>
        <c:axId val="119732488"/>
      </c:barChart>
      <c:lineChart>
        <c:grouping val="standard"/>
        <c:varyColors val="0"/>
        <c:ser>
          <c:idx val="0"/>
          <c:order val="0"/>
          <c:tx>
            <c:v>dette APUL /PIB</c:v>
          </c:tx>
          <c:marker>
            <c:symbol val="none"/>
          </c:marker>
          <c:val>
            <c:numRef>
              <c:f>'COMPTE APUL 1949_2016'!$AR$177:$BS$177</c:f>
              <c:numCache>
                <c:formatCode>General</c:formatCode>
                <c:ptCount val="28"/>
                <c:pt idx="5" formatCode="0.0%">
                  <c:v>9.2015527066129255E-2</c:v>
                </c:pt>
                <c:pt idx="6" formatCode="0.0%">
                  <c:v>9.0955151718798921E-2</c:v>
                </c:pt>
                <c:pt idx="7" formatCode="0.0%">
                  <c:v>8.2612862472897383E-2</c:v>
                </c:pt>
                <c:pt idx="8" formatCode="0.0%">
                  <c:v>7.9296053721301121E-2</c:v>
                </c:pt>
                <c:pt idx="9" formatCode="0.0%">
                  <c:v>7.6159923957363748E-2</c:v>
                </c:pt>
                <c:pt idx="10" formatCode="0.0%">
                  <c:v>7.2231218037288672E-2</c:v>
                </c:pt>
                <c:pt idx="11" formatCode="0.0%">
                  <c:v>6.9626840907669171E-2</c:v>
                </c:pt>
                <c:pt idx="12" formatCode="0.0%">
                  <c:v>6.6820790594082316E-2</c:v>
                </c:pt>
                <c:pt idx="13" formatCode="0.0%">
                  <c:v>6.7457108830813475E-2</c:v>
                </c:pt>
                <c:pt idx="14" formatCode="0.0%">
                  <c:v>6.6724625777533131E-2</c:v>
                </c:pt>
                <c:pt idx="15" formatCode="0.0%">
                  <c:v>6.8123712948119863E-2</c:v>
                </c:pt>
                <c:pt idx="16" formatCode="0.0%">
                  <c:v>6.9312528496322939E-2</c:v>
                </c:pt>
                <c:pt idx="17" formatCode="0.0%">
                  <c:v>7.1187200863121011E-2</c:v>
                </c:pt>
                <c:pt idx="18" formatCode="0.0%">
                  <c:v>7.4835122790689115E-2</c:v>
                </c:pt>
                <c:pt idx="19" formatCode="0.0%">
                  <c:v>8.1645415836710811E-2</c:v>
                </c:pt>
                <c:pt idx="20" formatCode="0.0%">
                  <c:v>8.2243725465430573E-2</c:v>
                </c:pt>
                <c:pt idx="21" formatCode="0.0%">
                  <c:v>8.2443920313037433E-2</c:v>
                </c:pt>
                <c:pt idx="22" formatCode="0.0%">
                  <c:v>8.4737470603057419E-2</c:v>
                </c:pt>
                <c:pt idx="23" formatCode="0.0%">
                  <c:v>8.6671521216503525E-2</c:v>
                </c:pt>
                <c:pt idx="24" formatCode="0.0%">
                  <c:v>8.7870069519226532E-2</c:v>
                </c:pt>
                <c:pt idx="25" formatCode="0.0%">
                  <c:v>8.9518347622305344E-2</c:v>
                </c:pt>
                <c:pt idx="26" formatCode="0.0%">
                  <c:v>8.9833471538674173E-2</c:v>
                </c:pt>
                <c:pt idx="27" formatCode="0.0%">
                  <c:v>8.7925788156292484E-2</c:v>
                </c:pt>
              </c:numCache>
            </c:numRef>
          </c:val>
          <c:smooth val="0"/>
          <c:extLst xmlns:c16r2="http://schemas.microsoft.com/office/drawing/2015/06/chart">
            <c:ext xmlns:c16="http://schemas.microsoft.com/office/drawing/2014/chart" uri="{C3380CC4-5D6E-409C-BE32-E72D297353CC}">
              <c16:uniqueId val="{00000015-7075-42FC-9DF0-86C1582781F0}"/>
            </c:ext>
          </c:extLst>
        </c:ser>
        <c:dLbls>
          <c:showLegendKey val="0"/>
          <c:showVal val="0"/>
          <c:showCatName val="0"/>
          <c:showSerName val="0"/>
          <c:showPercent val="0"/>
          <c:showBubbleSize val="0"/>
        </c:dLbls>
        <c:marker val="1"/>
        <c:smooth val="0"/>
        <c:axId val="119734056"/>
        <c:axId val="119734448"/>
      </c:lineChart>
      <c:catAx>
        <c:axId val="274514488"/>
        <c:scaling>
          <c:orientation val="minMax"/>
        </c:scaling>
        <c:delete val="0"/>
        <c:axPos val="b"/>
        <c:numFmt formatCode="General" sourceLinked="1"/>
        <c:majorTickMark val="out"/>
        <c:minorTickMark val="none"/>
        <c:tickLblPos val="low"/>
        <c:txPr>
          <a:bodyPr/>
          <a:lstStyle/>
          <a:p>
            <a:pPr>
              <a:defRPr sz="1050" b="0"/>
            </a:pPr>
            <a:endParaRPr lang="fr-FR"/>
          </a:p>
        </c:txPr>
        <c:crossAx val="119732488"/>
        <c:crosses val="autoZero"/>
        <c:auto val="1"/>
        <c:lblAlgn val="ctr"/>
        <c:lblOffset val="100"/>
        <c:tickLblSkip val="3"/>
        <c:noMultiLvlLbl val="0"/>
      </c:catAx>
      <c:valAx>
        <c:axId val="119732488"/>
        <c:scaling>
          <c:orientation val="minMax"/>
        </c:scaling>
        <c:delete val="0"/>
        <c:axPos val="l"/>
        <c:majorGridlines/>
        <c:title>
          <c:tx>
            <c:rich>
              <a:bodyPr rot="-5400000" vert="horz"/>
              <a:lstStyle/>
              <a:p>
                <a:pPr>
                  <a:defRPr b="0"/>
                </a:pPr>
                <a:r>
                  <a:rPr lang="en-US" b="0"/>
                  <a:t>% var. / an investissement  Adm. PUbl. Locales </a:t>
                </a:r>
              </a:p>
            </c:rich>
          </c:tx>
          <c:layout/>
          <c:overlay val="0"/>
        </c:title>
        <c:numFmt formatCode="0%" sourceLinked="1"/>
        <c:majorTickMark val="out"/>
        <c:minorTickMark val="none"/>
        <c:tickLblPos val="nextTo"/>
        <c:txPr>
          <a:bodyPr/>
          <a:lstStyle/>
          <a:p>
            <a:pPr>
              <a:defRPr sz="1000" b="0"/>
            </a:pPr>
            <a:endParaRPr lang="fr-FR"/>
          </a:p>
        </c:txPr>
        <c:crossAx val="274514488"/>
        <c:crosses val="autoZero"/>
        <c:crossBetween val="between"/>
      </c:valAx>
      <c:catAx>
        <c:axId val="119734056"/>
        <c:scaling>
          <c:orientation val="minMax"/>
        </c:scaling>
        <c:delete val="1"/>
        <c:axPos val="b"/>
        <c:majorTickMark val="out"/>
        <c:minorTickMark val="none"/>
        <c:tickLblPos val="nextTo"/>
        <c:crossAx val="119734448"/>
        <c:crosses val="autoZero"/>
        <c:auto val="1"/>
        <c:lblAlgn val="ctr"/>
        <c:lblOffset val="100"/>
        <c:noMultiLvlLbl val="0"/>
      </c:catAx>
      <c:valAx>
        <c:axId val="119734448"/>
        <c:scaling>
          <c:orientation val="minMax"/>
          <c:max val="9.5000000000000029E-2"/>
          <c:min val="6.5000000000000016E-2"/>
        </c:scaling>
        <c:delete val="0"/>
        <c:axPos val="r"/>
        <c:title>
          <c:tx>
            <c:rich>
              <a:bodyPr rot="-5400000" vert="horz"/>
              <a:lstStyle/>
              <a:p>
                <a:pPr>
                  <a:defRPr b="0"/>
                </a:pPr>
                <a:r>
                  <a:rPr lang="en-US" b="0"/>
                  <a:t>Dette Adm. PUbl.</a:t>
                </a:r>
                <a:r>
                  <a:rPr lang="en-US" b="0" baseline="0"/>
                  <a:t> Locales</a:t>
                </a:r>
                <a:r>
                  <a:rPr lang="en-US" b="0"/>
                  <a:t>  / PIB</a:t>
                </a:r>
              </a:p>
            </c:rich>
          </c:tx>
          <c:layout/>
          <c:overlay val="0"/>
        </c:title>
        <c:numFmt formatCode="0.0%" sourceLinked="0"/>
        <c:majorTickMark val="out"/>
        <c:minorTickMark val="none"/>
        <c:tickLblPos val="nextTo"/>
        <c:txPr>
          <a:bodyPr/>
          <a:lstStyle/>
          <a:p>
            <a:pPr>
              <a:defRPr sz="1000" b="0"/>
            </a:pPr>
            <a:endParaRPr lang="fr-FR"/>
          </a:p>
        </c:txPr>
        <c:crossAx val="119734056"/>
        <c:crosses val="max"/>
        <c:crossBetween val="between"/>
      </c:valAx>
    </c:plotArea>
    <c:legend>
      <c:legendPos val="b"/>
      <c:layout>
        <c:manualLayout>
          <c:xMode val="edge"/>
          <c:yMode val="edge"/>
          <c:x val="0.14912697822499246"/>
          <c:y val="0.8717325227963526"/>
          <c:w val="0.7172649565487893"/>
          <c:h val="6.2951362638153874E-2"/>
        </c:manualLayout>
      </c:layout>
      <c:overlay val="0"/>
      <c:txPr>
        <a:bodyPr/>
        <a:lstStyle/>
        <a:p>
          <a:pPr>
            <a:defRPr sz="1200" b="0"/>
          </a:pPr>
          <a:endParaRPr lang="fr-FR"/>
        </a:p>
      </c:txPr>
    </c:legend>
    <c:plotVisOnly val="1"/>
    <c:dispBlanksAs val="gap"/>
    <c:showDLblsOverMax val="0"/>
  </c:chart>
  <c:spPr>
    <a:ln w="19050">
      <a:solidFill>
        <a:schemeClr val="bg1">
          <a:lumMod val="50000"/>
        </a:schemeClr>
      </a:solidFill>
    </a:ln>
  </c:spPr>
  <c:txPr>
    <a:bodyPr/>
    <a:lstStyle/>
    <a:p>
      <a:pPr>
        <a:defRPr sz="1050" b="1"/>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0.63603</cdr:x>
      <cdr:y>0.22575</cdr:y>
    </cdr:from>
    <cdr:to>
      <cdr:x>0.65472</cdr:x>
      <cdr:y>0.30399</cdr:y>
    </cdr:to>
    <cdr:sp macro="" textlink="">
      <cdr:nvSpPr>
        <cdr:cNvPr id="5" name="Flèche vers le bas 1"/>
        <cdr:cNvSpPr/>
      </cdr:nvSpPr>
      <cdr:spPr bwMode="auto">
        <a:xfrm xmlns:a="http://schemas.openxmlformats.org/drawingml/2006/main">
          <a:off x="3889374" y="879460"/>
          <a:ext cx="114291" cy="304801"/>
        </a:xfrm>
        <a:prstGeom xmlns:a="http://schemas.openxmlformats.org/drawingml/2006/main" prst="down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fr-FR"/>
        </a:p>
      </cdr:txBody>
    </cdr:sp>
  </cdr:relSizeAnchor>
  <cdr:relSizeAnchor xmlns:cdr="http://schemas.openxmlformats.org/drawingml/2006/chartDrawing">
    <cdr:from>
      <cdr:x>0.86812</cdr:x>
      <cdr:y>0.30643</cdr:y>
    </cdr:from>
    <cdr:to>
      <cdr:x>0.88681</cdr:x>
      <cdr:y>0.38467</cdr:y>
    </cdr:to>
    <cdr:sp macro="" textlink="">
      <cdr:nvSpPr>
        <cdr:cNvPr id="6" name="Flèche vers le bas 2"/>
        <cdr:cNvSpPr/>
      </cdr:nvSpPr>
      <cdr:spPr bwMode="auto">
        <a:xfrm xmlns:a="http://schemas.openxmlformats.org/drawingml/2006/main">
          <a:off x="5308607" y="1193786"/>
          <a:ext cx="114290" cy="304802"/>
        </a:xfrm>
        <a:prstGeom xmlns:a="http://schemas.openxmlformats.org/drawingml/2006/main" prst="down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fr-FR"/>
        </a:p>
      </cdr:txBody>
    </cdr:sp>
  </cdr:relSizeAnchor>
  <cdr:relSizeAnchor xmlns:cdr="http://schemas.openxmlformats.org/drawingml/2006/chartDrawing">
    <cdr:from>
      <cdr:x>0.16197</cdr:x>
      <cdr:y>0.68031</cdr:y>
    </cdr:from>
    <cdr:to>
      <cdr:x>0.17816</cdr:x>
      <cdr:y>0.74541</cdr:y>
    </cdr:to>
    <cdr:sp macro="" textlink="">
      <cdr:nvSpPr>
        <cdr:cNvPr id="7" name="Flèche vers le bas 3"/>
        <cdr:cNvSpPr/>
      </cdr:nvSpPr>
      <cdr:spPr bwMode="auto">
        <a:xfrm xmlns:a="http://schemas.openxmlformats.org/drawingml/2006/main" flipH="1">
          <a:off x="720080" y="1992039"/>
          <a:ext cx="71979" cy="190622"/>
        </a:xfrm>
        <a:prstGeom xmlns:a="http://schemas.openxmlformats.org/drawingml/2006/main" prst="down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fr-FR"/>
        </a:p>
      </cdr:txBody>
    </cdr:sp>
  </cdr:relSizeAnchor>
  <cdr:relSizeAnchor xmlns:cdr="http://schemas.openxmlformats.org/drawingml/2006/chartDrawing">
    <cdr:from>
      <cdr:x>0</cdr:x>
      <cdr:y>0</cdr:y>
    </cdr:from>
    <cdr:to>
      <cdr:x>1</cdr:x>
      <cdr:y>0.31415</cdr:y>
    </cdr:to>
    <cdr:sp macro="" textlink="">
      <cdr:nvSpPr>
        <cdr:cNvPr id="2" name="ZoneTexte 1"/>
        <cdr:cNvSpPr txBox="1"/>
      </cdr:nvSpPr>
      <cdr:spPr>
        <a:xfrm xmlns:a="http://schemas.openxmlformats.org/drawingml/2006/main">
          <a:off x="0" y="0"/>
          <a:ext cx="444589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fr-FR" sz="1000" b="1" dirty="0">
              <a:solidFill>
                <a:srgbClr val="000000"/>
              </a:solidFill>
              <a:ea typeface="Verdana"/>
              <a:cs typeface="Verdana"/>
            </a:rPr>
            <a:t>Dépenses d'investissement des communes et </a:t>
          </a:r>
          <a:endParaRPr lang="fr-FR" sz="1000" b="1" dirty="0" smtClean="0">
            <a:solidFill>
              <a:srgbClr val="000000"/>
            </a:solidFill>
            <a:ea typeface="Verdana"/>
            <a:cs typeface="Verdana"/>
          </a:endParaRPr>
        </a:p>
        <a:p xmlns:a="http://schemas.openxmlformats.org/drawingml/2006/main">
          <a:pPr algn="ctr" rtl="0"/>
          <a:r>
            <a:rPr lang="fr-FR" sz="1000" b="1" dirty="0" smtClean="0">
              <a:solidFill>
                <a:srgbClr val="000000"/>
              </a:solidFill>
              <a:ea typeface="Verdana"/>
              <a:cs typeface="Verdana"/>
            </a:rPr>
            <a:t>groupements </a:t>
          </a:r>
          <a:r>
            <a:rPr lang="fr-FR" sz="1000" b="1" dirty="0">
              <a:solidFill>
                <a:srgbClr val="000000"/>
              </a:solidFill>
              <a:ea typeface="Verdana"/>
              <a:cs typeface="Verdana"/>
            </a:rPr>
            <a:t>de communes à fiscalité propre </a:t>
          </a:r>
          <a:r>
            <a:rPr lang="fr-FR" sz="1000" dirty="0" smtClean="0">
              <a:solidFill>
                <a:srgbClr val="000000"/>
              </a:solidFill>
              <a:ea typeface="Verdana"/>
              <a:cs typeface="Verdana"/>
            </a:rPr>
            <a:t>(</a:t>
          </a:r>
          <a:r>
            <a:rPr lang="fr-FR" sz="1000" dirty="0">
              <a:solidFill>
                <a:srgbClr val="000000"/>
              </a:solidFill>
              <a:ea typeface="Verdana"/>
              <a:cs typeface="Verdana"/>
            </a:rPr>
            <a:t>hors remboursements)</a:t>
          </a:r>
        </a:p>
        <a:p xmlns:a="http://schemas.openxmlformats.org/drawingml/2006/main">
          <a:endParaRPr lang="fr-FR" sz="1000" dirty="0"/>
        </a:p>
      </cdr:txBody>
    </cdr:sp>
  </cdr:relSizeAnchor>
  <cdr:relSizeAnchor xmlns:cdr="http://schemas.openxmlformats.org/drawingml/2006/chartDrawing">
    <cdr:from>
      <cdr:x>0.09076</cdr:x>
      <cdr:y>0.90702</cdr:y>
    </cdr:from>
    <cdr:to>
      <cdr:x>0.4513</cdr:x>
      <cdr:y>0.97526</cdr:y>
    </cdr:to>
    <cdr:sp macro="" textlink="">
      <cdr:nvSpPr>
        <cdr:cNvPr id="3" name="ZoneTexte 2"/>
        <cdr:cNvSpPr txBox="1"/>
      </cdr:nvSpPr>
      <cdr:spPr>
        <a:xfrm xmlns:a="http://schemas.openxmlformats.org/drawingml/2006/main">
          <a:off x="403523" y="2640111"/>
          <a:ext cx="1602892" cy="1986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00" dirty="0" smtClean="0"/>
            <a:t>Année post-électorale</a:t>
          </a:r>
          <a:endParaRPr lang="fr-FR" sz="1000" dirty="0"/>
        </a:p>
      </cdr:txBody>
    </cdr:sp>
  </cdr:relSizeAnchor>
  <cdr:relSizeAnchor xmlns:cdr="http://schemas.openxmlformats.org/drawingml/2006/chartDrawing">
    <cdr:from>
      <cdr:x>0.35632</cdr:x>
      <cdr:y>0.5112</cdr:y>
    </cdr:from>
    <cdr:to>
      <cdr:x>0.37501</cdr:x>
      <cdr:y>0.58944</cdr:y>
    </cdr:to>
    <cdr:sp macro="" textlink="">
      <cdr:nvSpPr>
        <cdr:cNvPr id="8" name="Flèche vers le bas 7"/>
        <cdr:cNvSpPr/>
      </cdr:nvSpPr>
      <cdr:spPr bwMode="auto">
        <a:xfrm xmlns:a="http://schemas.openxmlformats.org/drawingml/2006/main">
          <a:off x="1584176" y="1487983"/>
          <a:ext cx="83094" cy="227737"/>
        </a:xfrm>
        <a:prstGeom xmlns:a="http://schemas.openxmlformats.org/drawingml/2006/main" prst="down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0.38764</cdr:x>
      <cdr:y>0.38521</cdr:y>
    </cdr:from>
    <cdr:to>
      <cdr:x>0.8373</cdr:x>
      <cdr:y>0.45898</cdr:y>
    </cdr:to>
    <cdr:sp macro="" textlink="">
      <cdr:nvSpPr>
        <cdr:cNvPr id="2" name="ZoneTexte 1"/>
        <cdr:cNvSpPr txBox="1"/>
      </cdr:nvSpPr>
      <cdr:spPr>
        <a:xfrm xmlns:a="http://schemas.openxmlformats.org/drawingml/2006/main">
          <a:off x="1800200" y="1127944"/>
          <a:ext cx="2088232"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50" dirty="0">
              <a:latin typeface="Arial" panose="020B0604020202020204" pitchFamily="34" charset="0"/>
              <a:cs typeface="Arial" panose="020B0604020202020204" pitchFamily="34" charset="0"/>
            </a:rPr>
            <a:t>Communes</a:t>
          </a:r>
          <a:r>
            <a:rPr lang="fr-FR" sz="1050" baseline="0" dirty="0">
              <a:latin typeface="Arial" panose="020B0604020202020204" pitchFamily="34" charset="0"/>
              <a:cs typeface="Arial" panose="020B0604020202020204" pitchFamily="34" charset="0"/>
            </a:rPr>
            <a:t> et intercommunalités</a:t>
          </a:r>
          <a:endParaRPr lang="fr-FR" sz="105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0.51168</cdr:x>
      <cdr:y>0.68031</cdr:y>
    </cdr:from>
    <cdr:to>
      <cdr:x>0.70592</cdr:x>
      <cdr:y>0.75157</cdr:y>
    </cdr:to>
    <cdr:sp macro="" textlink="">
      <cdr:nvSpPr>
        <cdr:cNvPr id="3" name="ZoneTexte 1"/>
        <cdr:cNvSpPr txBox="1"/>
      </cdr:nvSpPr>
      <cdr:spPr>
        <a:xfrm xmlns:a="http://schemas.openxmlformats.org/drawingml/2006/main">
          <a:off x="2376264" y="1992040"/>
          <a:ext cx="902052" cy="2086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dirty="0">
              <a:latin typeface="Arial" panose="020B0604020202020204" pitchFamily="34" charset="0"/>
              <a:cs typeface="Arial" panose="020B0604020202020204" pitchFamily="34" charset="0"/>
            </a:rPr>
            <a:t>Départements</a:t>
          </a:r>
        </a:p>
      </cdr:txBody>
    </cdr:sp>
  </cdr:relSizeAnchor>
  <cdr:relSizeAnchor xmlns:cdr="http://schemas.openxmlformats.org/drawingml/2006/chartDrawing">
    <cdr:from>
      <cdr:x>0.5427</cdr:x>
      <cdr:y>0.55735</cdr:y>
    </cdr:from>
    <cdr:to>
      <cdr:x>0.6813</cdr:x>
      <cdr:y>0.62555</cdr:y>
    </cdr:to>
    <cdr:sp macro="" textlink="">
      <cdr:nvSpPr>
        <cdr:cNvPr id="4" name="ZoneTexte 1"/>
        <cdr:cNvSpPr txBox="1"/>
      </cdr:nvSpPr>
      <cdr:spPr>
        <a:xfrm xmlns:a="http://schemas.openxmlformats.org/drawingml/2006/main">
          <a:off x="2520280" y="1632000"/>
          <a:ext cx="643660" cy="1997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dirty="0">
              <a:latin typeface="Arial" panose="020B0604020202020204" pitchFamily="34" charset="0"/>
              <a:cs typeface="Arial" panose="020B0604020202020204" pitchFamily="34" charset="0"/>
            </a:rPr>
            <a:t>Régions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Espace réservé de l'en-tête 1"/>
          <p:cNvSpPr>
            <a:spLocks noGrp="1"/>
          </p:cNvSpPr>
          <p:nvPr>
            <p:ph type="hdr" sz="quarte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21507" name="Espace réservé de la date 2"/>
          <p:cNvSpPr>
            <a:spLocks noGrp="1"/>
          </p:cNvSpPr>
          <p:nvPr>
            <p:ph type="dt" sz="quarter" idx="1"/>
          </p:nvPr>
        </p:nvSpPr>
        <p:spPr bwMode="auto">
          <a:xfrm>
            <a:off x="3849688"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fld id="{969CAEAD-109F-474F-A4B7-3C2A9ABDEDA6}" type="datetimeFigureOut">
              <a:rPr lang="fr-FR" altLang="fr-FR"/>
              <a:pPr>
                <a:defRPr/>
              </a:pPr>
              <a:t>05/02/2019</a:t>
            </a:fld>
            <a:endParaRPr lang="fr-FR" altLang="fr-FR"/>
          </a:p>
        </p:txBody>
      </p:sp>
      <p:sp>
        <p:nvSpPr>
          <p:cNvPr id="21508" name="Espace réservé du pied de page 3"/>
          <p:cNvSpPr>
            <a:spLocks noGrp="1"/>
          </p:cNvSpPr>
          <p:nvPr>
            <p:ph type="ftr" sz="quarter" idx="2"/>
          </p:nvPr>
        </p:nvSpPr>
        <p:spPr bwMode="auto">
          <a:xfrm>
            <a:off x="0"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21509" name="Espace réservé du numéro de diapositive 4"/>
          <p:cNvSpPr>
            <a:spLocks noGrp="1"/>
          </p:cNvSpPr>
          <p:nvPr>
            <p:ph type="sldNum" sz="quarter" idx="3"/>
          </p:nvPr>
        </p:nvSpPr>
        <p:spPr bwMode="auto">
          <a:xfrm>
            <a:off x="3849688"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4A467369-1151-4197-BEBC-8955F727CC4C}" type="slidenum">
              <a:rPr lang="fr-FR" altLang="fr-FR"/>
              <a:pPr>
                <a:defRPr/>
              </a:pPr>
              <a:t>‹N°›</a:t>
            </a:fld>
            <a:endParaRPr lang="fr-FR" altLang="fr-FR"/>
          </a:p>
        </p:txBody>
      </p:sp>
    </p:spTree>
    <p:extLst>
      <p:ext uri="{BB962C8B-B14F-4D97-AF65-F5344CB8AC3E}">
        <p14:creationId xmlns:p14="http://schemas.microsoft.com/office/powerpoint/2010/main" val="306308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Shape 3"/>
          <p:cNvSpPr>
            <a:spLocks noGrp="1" noRot="1" noChangeAspect="1"/>
          </p:cNvSpPr>
          <p:nvPr>
            <p:ph type="sldImg" idx="2"/>
          </p:nvPr>
        </p:nvSpPr>
        <p:spPr bwMode="auto">
          <a:xfrm>
            <a:off x="103188" y="738188"/>
            <a:ext cx="6591300" cy="37084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79450" y="4691063"/>
            <a:ext cx="5438775" cy="4443412"/>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04164654"/>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7549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43674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www.youtube.com/user/GroupeBPCE" TargetMode="External"/><Relationship Id="rId3" Type="http://schemas.openxmlformats.org/officeDocument/2006/relationships/hyperlink" Target="https://twitter.com/GroupeBPCE" TargetMode="External"/><Relationship Id="rId7" Type="http://schemas.openxmlformats.org/officeDocument/2006/relationships/hyperlink" Target="http://www.groupebpce.fr/"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instagram.com/groupebpce" TargetMode="External"/><Relationship Id="rId5" Type="http://schemas.openxmlformats.org/officeDocument/2006/relationships/hyperlink" Target="https://www.instagram.com/groupebpce/" TargetMode="External"/><Relationship Id="rId4" Type="http://schemas.openxmlformats.org/officeDocument/2006/relationships/hyperlink" Target="https://fr.linkedin.com/company/bpce"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Shape 8"/>
        <p:cNvGrpSpPr/>
        <p:nvPr/>
      </p:nvGrpSpPr>
      <p:grpSpPr>
        <a:xfrm>
          <a:off x="0" y="0"/>
          <a:ext cx="0" cy="0"/>
          <a:chOff x="0" y="0"/>
          <a:chExt cx="0" cy="0"/>
        </a:xfrm>
      </p:grpSpPr>
      <p:sp>
        <p:nvSpPr>
          <p:cNvPr id="8" name="AutoShape 11"/>
          <p:cNvSpPr>
            <a:spLocks noChangeAspect="1" noChangeArrowheads="1" noTextEdit="1"/>
          </p:cNvSpPr>
          <p:nvPr userDrawn="1"/>
        </p:nvSpPr>
        <p:spPr bwMode="auto">
          <a:xfrm>
            <a:off x="292100" y="0"/>
            <a:ext cx="662463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9"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6325" y="4479925"/>
            <a:ext cx="2944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pour une image  4"/>
          <p:cNvSpPr>
            <a:spLocks noGrp="1"/>
          </p:cNvSpPr>
          <p:nvPr>
            <p:ph type="pic" sz="quarter" idx="13"/>
          </p:nvPr>
        </p:nvSpPr>
        <p:spPr>
          <a:xfrm>
            <a:off x="0" y="-7665"/>
            <a:ext cx="6137783" cy="5155928"/>
          </a:xfrm>
          <a:custGeom>
            <a:avLst/>
            <a:gdLst>
              <a:gd name="connsiteX0" fmla="*/ 0 w 5040313"/>
              <a:gd name="connsiteY0" fmla="*/ 0 h 5148263"/>
              <a:gd name="connsiteX1" fmla="*/ 5040313 w 5040313"/>
              <a:gd name="connsiteY1" fmla="*/ 0 h 5148263"/>
              <a:gd name="connsiteX2" fmla="*/ 5040313 w 5040313"/>
              <a:gd name="connsiteY2" fmla="*/ 5148263 h 5148263"/>
              <a:gd name="connsiteX3" fmla="*/ 0 w 5040313"/>
              <a:gd name="connsiteY3" fmla="*/ 5148263 h 5148263"/>
              <a:gd name="connsiteX4" fmla="*/ 0 w 5040313"/>
              <a:gd name="connsiteY4" fmla="*/ 0 h 5148263"/>
              <a:gd name="connsiteX0" fmla="*/ 0 w 6056313"/>
              <a:gd name="connsiteY0" fmla="*/ 0 h 5148263"/>
              <a:gd name="connsiteX1" fmla="*/ 5040313 w 6056313"/>
              <a:gd name="connsiteY1" fmla="*/ 0 h 5148263"/>
              <a:gd name="connsiteX2" fmla="*/ 5040313 w 6056313"/>
              <a:gd name="connsiteY2" fmla="*/ 5148263 h 5148263"/>
              <a:gd name="connsiteX3" fmla="*/ 0 w 6056313"/>
              <a:gd name="connsiteY3" fmla="*/ 5148263 h 5148263"/>
              <a:gd name="connsiteX4" fmla="*/ 0 w 6056313"/>
              <a:gd name="connsiteY4" fmla="*/ 0 h 5148263"/>
              <a:gd name="connsiteX0" fmla="*/ 0 w 6256260"/>
              <a:gd name="connsiteY0" fmla="*/ 0 h 5148263"/>
              <a:gd name="connsiteX1" fmla="*/ 5040313 w 6256260"/>
              <a:gd name="connsiteY1" fmla="*/ 0 h 5148263"/>
              <a:gd name="connsiteX2" fmla="*/ 5040313 w 6256260"/>
              <a:gd name="connsiteY2" fmla="*/ 5148263 h 5148263"/>
              <a:gd name="connsiteX3" fmla="*/ 0 w 6256260"/>
              <a:gd name="connsiteY3" fmla="*/ 5148263 h 5148263"/>
              <a:gd name="connsiteX4" fmla="*/ 0 w 6256260"/>
              <a:gd name="connsiteY4" fmla="*/ 0 h 5148263"/>
              <a:gd name="connsiteX0" fmla="*/ 0 w 6236362"/>
              <a:gd name="connsiteY0" fmla="*/ 15240 h 5163503"/>
              <a:gd name="connsiteX1" fmla="*/ 5009833 w 6236362"/>
              <a:gd name="connsiteY1" fmla="*/ 0 h 5163503"/>
              <a:gd name="connsiteX2" fmla="*/ 5040313 w 6236362"/>
              <a:gd name="connsiteY2" fmla="*/ 5163503 h 5163503"/>
              <a:gd name="connsiteX3" fmla="*/ 0 w 6236362"/>
              <a:gd name="connsiteY3" fmla="*/ 5163503 h 5163503"/>
              <a:gd name="connsiteX4" fmla="*/ 0 w 6236362"/>
              <a:gd name="connsiteY4" fmla="*/ 15240 h 5163503"/>
              <a:gd name="connsiteX0" fmla="*/ 0 w 6137783"/>
              <a:gd name="connsiteY0" fmla="*/ 15240 h 5163503"/>
              <a:gd name="connsiteX1" fmla="*/ 5009833 w 6137783"/>
              <a:gd name="connsiteY1" fmla="*/ 0 h 5163503"/>
              <a:gd name="connsiteX2" fmla="*/ 5040313 w 6137783"/>
              <a:gd name="connsiteY2" fmla="*/ 5163503 h 5163503"/>
              <a:gd name="connsiteX3" fmla="*/ 0 w 6137783"/>
              <a:gd name="connsiteY3" fmla="*/ 5163503 h 5163503"/>
              <a:gd name="connsiteX4" fmla="*/ 0 w 6137783"/>
              <a:gd name="connsiteY4" fmla="*/ 15240 h 5163503"/>
              <a:gd name="connsiteX0" fmla="*/ 0 w 6137783"/>
              <a:gd name="connsiteY0" fmla="*/ 0 h 5171191"/>
              <a:gd name="connsiteX1" fmla="*/ 5009833 w 6137783"/>
              <a:gd name="connsiteY1" fmla="*/ 7688 h 5171191"/>
              <a:gd name="connsiteX2" fmla="*/ 5040313 w 6137783"/>
              <a:gd name="connsiteY2" fmla="*/ 5171191 h 5171191"/>
              <a:gd name="connsiteX3" fmla="*/ 0 w 6137783"/>
              <a:gd name="connsiteY3" fmla="*/ 5171191 h 5171191"/>
              <a:gd name="connsiteX4" fmla="*/ 0 w 6137783"/>
              <a:gd name="connsiteY4" fmla="*/ 0 h 517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7783" h="5171191">
                <a:moveTo>
                  <a:pt x="0" y="0"/>
                </a:moveTo>
                <a:lnTo>
                  <a:pt x="5009833" y="7688"/>
                </a:lnTo>
                <a:cubicBezTo>
                  <a:pt x="7067233" y="2523876"/>
                  <a:pt x="5832793" y="4232343"/>
                  <a:pt x="5040313" y="5171191"/>
                </a:cubicBezTo>
                <a:lnTo>
                  <a:pt x="0" y="5171191"/>
                </a:lnTo>
                <a:lnTo>
                  <a:pt x="0" y="0"/>
                </a:lnTo>
                <a:close/>
              </a:path>
            </a:pathLst>
          </a:custGeom>
          <a:solidFill>
            <a:schemeClr val="accent1"/>
          </a:solidFill>
        </p:spPr>
        <p:txBody>
          <a:bodyPr rtlCol="0">
            <a:normAutofit/>
          </a:bodyPr>
          <a:lstStyle/>
          <a:p>
            <a:pPr lvl="0"/>
            <a:r>
              <a:rPr lang="fr-FR" noProof="0" smtClean="0">
                <a:sym typeface="Arial"/>
              </a:rPr>
              <a:t>Cliquez sur l'icône pour ajouter une image</a:t>
            </a:r>
            <a:endParaRPr lang="fr-FR" noProof="0" dirty="0">
              <a:sym typeface="Arial"/>
            </a:endParaRPr>
          </a:p>
        </p:txBody>
      </p:sp>
      <p:sp>
        <p:nvSpPr>
          <p:cNvPr id="10" name="Shape 10"/>
          <p:cNvSpPr txBox="1">
            <a:spLocks noGrp="1"/>
          </p:cNvSpPr>
          <p:nvPr>
            <p:ph type="ctrTitle"/>
          </p:nvPr>
        </p:nvSpPr>
        <p:spPr>
          <a:xfrm>
            <a:off x="291318" y="1902564"/>
            <a:ext cx="5827253" cy="1159799"/>
          </a:xfrm>
          <a:prstGeom prst="rect">
            <a:avLst/>
          </a:prstGeom>
        </p:spPr>
        <p:txBody>
          <a:bodyPr tIns="0" bIns="0" anchor="ctr"/>
          <a:lstStyle>
            <a:lvl1pPr lvl="0" algn="l">
              <a:lnSpc>
                <a:spcPct val="90000"/>
              </a:lnSpc>
              <a:spcBef>
                <a:spcPts val="0"/>
              </a:spcBef>
              <a:buClr>
                <a:srgbClr val="FFFFFF"/>
              </a:buClr>
              <a:buSzPct val="100000"/>
              <a:buFont typeface="Cabin Condensed"/>
              <a:defRPr sz="3600">
                <a:solidFill>
                  <a:schemeClr val="bg1"/>
                </a:solidFill>
                <a:effectLst>
                  <a:outerShdw blurRad="50800" dist="38100" dir="2700000" algn="tl" rotWithShape="0">
                    <a:prstClr val="black">
                      <a:alpha val="40000"/>
                    </a:prstClr>
                  </a:outerShdw>
                </a:effectLst>
                <a:latin typeface="Arial Narrow" panose="020B0606020202030204" pitchFamily="34" charset="0"/>
                <a:ea typeface="Arial Narrow" panose="020B0606020202030204" pitchFamily="34" charset="0"/>
                <a:cs typeface="Arial Narrow" panose="020B0606020202030204" pitchFamily="34" charset="0"/>
                <a:sym typeface="Cabin Condensed"/>
              </a:defRPr>
            </a:lvl1pPr>
            <a:lvl2pPr lvl="1"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9pPr>
          </a:lstStyle>
          <a:p>
            <a:r>
              <a:rPr lang="fr-FR" smtClean="0"/>
              <a:t>Modifiez le style du titre</a:t>
            </a:r>
            <a:endParaRPr dirty="0"/>
          </a:p>
        </p:txBody>
      </p:sp>
      <p:sp>
        <p:nvSpPr>
          <p:cNvPr id="7" name="Espace réservé du texte 52"/>
          <p:cNvSpPr>
            <a:spLocks noGrp="1"/>
          </p:cNvSpPr>
          <p:nvPr>
            <p:ph type="body" sz="quarter" idx="10"/>
          </p:nvPr>
        </p:nvSpPr>
        <p:spPr>
          <a:xfrm>
            <a:off x="291318" y="4086328"/>
            <a:ext cx="624751" cy="302955"/>
          </a:xfrm>
          <a:prstGeom prst="roundRect">
            <a:avLst>
              <a:gd name="adj" fmla="val 50000"/>
            </a:avLst>
          </a:prstGeom>
          <a:solidFill>
            <a:schemeClr val="bg1"/>
          </a:solidFill>
          <a:ln>
            <a:noFill/>
          </a:ln>
        </p:spPr>
        <p:txBody>
          <a:bodyPr wrap="none" lIns="72000" tIns="0" rIns="72000" bIns="0" anchor="ctr">
            <a:spAutoFit/>
          </a:bodyPr>
          <a:lstStyle>
            <a:lvl1pPr marL="0" indent="0">
              <a:buNone/>
              <a:defRPr sz="1400" b="0" cap="all" baseline="0">
                <a:solidFill>
                  <a:schemeClr val="accent1"/>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6" name="Espace réservé du texte 52"/>
          <p:cNvSpPr>
            <a:spLocks noGrp="1"/>
          </p:cNvSpPr>
          <p:nvPr>
            <p:ph type="body" sz="quarter" idx="11"/>
          </p:nvPr>
        </p:nvSpPr>
        <p:spPr>
          <a:xfrm>
            <a:off x="291318" y="3102518"/>
            <a:ext cx="5827253" cy="369332"/>
          </a:xfrm>
          <a:prstGeom prst="rect">
            <a:avLst/>
          </a:prstGeom>
          <a:noFill/>
          <a:ln>
            <a:noFill/>
          </a:ln>
        </p:spPr>
        <p:txBody>
          <a:bodyPr lIns="0" tIns="0" rIns="0" bIns="0">
            <a:spAutoFit/>
          </a:bodyPr>
          <a:lstStyle>
            <a:lvl1pPr marL="0" indent="0" algn="l">
              <a:buNone/>
              <a:defRPr sz="2400" b="0" cap="none" baseline="0">
                <a:solidFill>
                  <a:schemeClr val="bg1"/>
                </a:solidFill>
                <a:effectLst>
                  <a:outerShdw blurRad="50800" dist="38100" dir="2700000" algn="tl" rotWithShape="0">
                    <a:prstClr val="black">
                      <a:alpha val="40000"/>
                    </a:prstClr>
                  </a:outerShdw>
                </a:effectLst>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12" name="Espace réservé du texte 52"/>
          <p:cNvSpPr>
            <a:spLocks noGrp="1"/>
          </p:cNvSpPr>
          <p:nvPr>
            <p:ph type="body" sz="quarter" idx="12"/>
          </p:nvPr>
        </p:nvSpPr>
        <p:spPr>
          <a:xfrm>
            <a:off x="6916324" y="159482"/>
            <a:ext cx="2016224" cy="324036"/>
          </a:xfrm>
        </p:spPr>
        <p:txBody>
          <a:bodyPr lIns="0" tIns="0" rIns="0" bIns="0" anchor="ctr"/>
          <a:lstStyle>
            <a:lvl1pPr marL="0" indent="0" algn="r">
              <a:buNone/>
              <a:defRPr sz="1200" b="0">
                <a:solidFill>
                  <a:srgbClr val="83517B"/>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425365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 vide">
    <p:bg>
      <p:bgPr>
        <a:solidFill>
          <a:schemeClr val="accent1"/>
        </a:solidFill>
        <a:effectLst/>
      </p:bgPr>
    </p:bg>
    <p:spTree>
      <p:nvGrpSpPr>
        <p:cNvPr id="1" name="Shape 8"/>
        <p:cNvGrpSpPr/>
        <p:nvPr/>
      </p:nvGrpSpPr>
      <p:grpSpPr>
        <a:xfrm>
          <a:off x="0" y="0"/>
          <a:ext cx="0" cy="0"/>
          <a:chOff x="0" y="0"/>
          <a:chExt cx="0" cy="0"/>
        </a:xfrm>
      </p:grpSpPr>
      <p:sp>
        <p:nvSpPr>
          <p:cNvPr id="2" name="Freeform 7"/>
          <p:cNvSpPr>
            <a:spLocks/>
          </p:cNvSpPr>
          <p:nvPr userDrawn="1"/>
        </p:nvSpPr>
        <p:spPr bwMode="auto">
          <a:xfrm>
            <a:off x="-36513" y="-11113"/>
            <a:ext cx="6159501" cy="5173663"/>
          </a:xfrm>
          <a:custGeom>
            <a:avLst/>
            <a:gdLst>
              <a:gd name="T0" fmla="*/ 0 w 1930"/>
              <a:gd name="T1" fmla="*/ 2147483647 h 1621"/>
              <a:gd name="T2" fmla="*/ 2147483647 w 1930"/>
              <a:gd name="T3" fmla="*/ 0 h 1621"/>
              <a:gd name="T4" fmla="*/ 2147483647 w 1930"/>
              <a:gd name="T5" fmla="*/ 2147483647 h 1621"/>
              <a:gd name="T6" fmla="*/ 2147483647 w 1930"/>
              <a:gd name="T7" fmla="*/ 2147483647 h 1621"/>
              <a:gd name="T8" fmla="*/ 0 w 1930"/>
              <a:gd name="T9" fmla="*/ 2147483647 h 1621"/>
              <a:gd name="T10" fmla="*/ 0 w 1930"/>
              <a:gd name="T11" fmla="*/ 2147483647 h 16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0" h="1621">
                <a:moveTo>
                  <a:pt x="0" y="2"/>
                </a:moveTo>
                <a:cubicBezTo>
                  <a:pt x="1576" y="0"/>
                  <a:pt x="1576" y="0"/>
                  <a:pt x="1576" y="0"/>
                </a:cubicBezTo>
                <a:cubicBezTo>
                  <a:pt x="1786" y="210"/>
                  <a:pt x="1926" y="537"/>
                  <a:pt x="1928" y="807"/>
                </a:cubicBezTo>
                <a:cubicBezTo>
                  <a:pt x="1930" y="1078"/>
                  <a:pt x="1829" y="1354"/>
                  <a:pt x="1588" y="1621"/>
                </a:cubicBezTo>
                <a:cubicBezTo>
                  <a:pt x="0" y="1621"/>
                  <a:pt x="0" y="1621"/>
                  <a:pt x="0" y="1621"/>
                </a:cubicBezTo>
                <a:lnTo>
                  <a:pt x="0"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Tree>
    <p:extLst>
      <p:ext uri="{BB962C8B-B14F-4D97-AF65-F5344CB8AC3E}">
        <p14:creationId xmlns:p14="http://schemas.microsoft.com/office/powerpoint/2010/main" val="15020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
    <p:bg>
      <p:bgPr>
        <a:solidFill>
          <a:schemeClr val="accent1"/>
        </a:solidFill>
        <a:effectLst/>
      </p:bgPr>
    </p:bg>
    <p:spTree>
      <p:nvGrpSpPr>
        <p:cNvPr id="1" name="Shape 8"/>
        <p:cNvGrpSpPr/>
        <p:nvPr/>
      </p:nvGrpSpPr>
      <p:grpSpPr>
        <a:xfrm>
          <a:off x="0" y="0"/>
          <a:ext cx="0" cy="0"/>
          <a:chOff x="0" y="0"/>
          <a:chExt cx="0" cy="0"/>
        </a:xfrm>
      </p:grpSpPr>
      <p:sp>
        <p:nvSpPr>
          <p:cNvPr id="2" name="Freeform 7"/>
          <p:cNvSpPr>
            <a:spLocks/>
          </p:cNvSpPr>
          <p:nvPr userDrawn="1"/>
        </p:nvSpPr>
        <p:spPr bwMode="auto">
          <a:xfrm>
            <a:off x="-36513" y="-11113"/>
            <a:ext cx="6159501" cy="5173663"/>
          </a:xfrm>
          <a:custGeom>
            <a:avLst/>
            <a:gdLst>
              <a:gd name="T0" fmla="*/ 0 w 1930"/>
              <a:gd name="T1" fmla="*/ 2147483647 h 1621"/>
              <a:gd name="T2" fmla="*/ 2147483647 w 1930"/>
              <a:gd name="T3" fmla="*/ 0 h 1621"/>
              <a:gd name="T4" fmla="*/ 2147483647 w 1930"/>
              <a:gd name="T5" fmla="*/ 2147483647 h 1621"/>
              <a:gd name="T6" fmla="*/ 2147483647 w 1930"/>
              <a:gd name="T7" fmla="*/ 2147483647 h 1621"/>
              <a:gd name="T8" fmla="*/ 0 w 1930"/>
              <a:gd name="T9" fmla="*/ 2147483647 h 1621"/>
              <a:gd name="T10" fmla="*/ 0 w 1930"/>
              <a:gd name="T11" fmla="*/ 2147483647 h 16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0" h="1621">
                <a:moveTo>
                  <a:pt x="0" y="2"/>
                </a:moveTo>
                <a:cubicBezTo>
                  <a:pt x="1576" y="0"/>
                  <a:pt x="1576" y="0"/>
                  <a:pt x="1576" y="0"/>
                </a:cubicBezTo>
                <a:cubicBezTo>
                  <a:pt x="1786" y="210"/>
                  <a:pt x="1926" y="537"/>
                  <a:pt x="1928" y="807"/>
                </a:cubicBezTo>
                <a:cubicBezTo>
                  <a:pt x="1930" y="1078"/>
                  <a:pt x="1829" y="1354"/>
                  <a:pt x="1588" y="1621"/>
                </a:cubicBezTo>
                <a:cubicBezTo>
                  <a:pt x="0" y="1621"/>
                  <a:pt x="0" y="1621"/>
                  <a:pt x="0" y="1621"/>
                </a:cubicBezTo>
                <a:lnTo>
                  <a:pt x="0"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pic>
        <p:nvPicPr>
          <p:cNvPr id="3"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2875" y="2014538"/>
            <a:ext cx="57531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6">
            <a:hlinkClick r:id="rId3"/>
          </p:cNvPr>
          <p:cNvSpPr>
            <a:spLocks noEditPoints="1"/>
          </p:cNvSpPr>
          <p:nvPr userDrawn="1"/>
        </p:nvSpPr>
        <p:spPr bwMode="auto">
          <a:xfrm>
            <a:off x="6624638" y="4484688"/>
            <a:ext cx="393700" cy="390525"/>
          </a:xfrm>
          <a:custGeom>
            <a:avLst/>
            <a:gdLst>
              <a:gd name="T0" fmla="*/ 2147483647 w 105"/>
              <a:gd name="T1" fmla="*/ 2147483647 h 104"/>
              <a:gd name="T2" fmla="*/ 2147483647 w 105"/>
              <a:gd name="T3" fmla="*/ 2147483647 h 104"/>
              <a:gd name="T4" fmla="*/ 0 w 105"/>
              <a:gd name="T5" fmla="*/ 2147483647 h 104"/>
              <a:gd name="T6" fmla="*/ 2147483647 w 105"/>
              <a:gd name="T7" fmla="*/ 0 h 104"/>
              <a:gd name="T8" fmla="*/ 2147483647 w 105"/>
              <a:gd name="T9" fmla="*/ 2147483647 h 104"/>
              <a:gd name="T10" fmla="*/ 2147483647 w 105"/>
              <a:gd name="T11" fmla="*/ 2147483647 h 104"/>
              <a:gd name="T12" fmla="*/ 2147483647 w 105"/>
              <a:gd name="T13" fmla="*/ 2147483647 h 104"/>
              <a:gd name="T14" fmla="*/ 2147483647 w 105"/>
              <a:gd name="T15" fmla="*/ 2147483647 h 104"/>
              <a:gd name="T16" fmla="*/ 2147483647 w 105"/>
              <a:gd name="T17" fmla="*/ 2147483647 h 104"/>
              <a:gd name="T18" fmla="*/ 2147483647 w 105"/>
              <a:gd name="T19" fmla="*/ 2147483647 h 104"/>
              <a:gd name="T20" fmla="*/ 2147483647 w 105"/>
              <a:gd name="T21" fmla="*/ 2147483647 h 104"/>
              <a:gd name="T22" fmla="*/ 2147483647 w 105"/>
              <a:gd name="T23" fmla="*/ 2147483647 h 104"/>
              <a:gd name="T24" fmla="*/ 2147483647 w 105"/>
              <a:gd name="T25" fmla="*/ 2147483647 h 104"/>
              <a:gd name="T26" fmla="*/ 2147483647 w 105"/>
              <a:gd name="T27" fmla="*/ 2147483647 h 104"/>
              <a:gd name="T28" fmla="*/ 2147483647 w 105"/>
              <a:gd name="T29" fmla="*/ 2147483647 h 104"/>
              <a:gd name="T30" fmla="*/ 2147483647 w 105"/>
              <a:gd name="T31" fmla="*/ 2147483647 h 104"/>
              <a:gd name="T32" fmla="*/ 2147483647 w 105"/>
              <a:gd name="T33" fmla="*/ 2147483647 h 104"/>
              <a:gd name="T34" fmla="*/ 2147483647 w 105"/>
              <a:gd name="T35" fmla="*/ 2147483647 h 104"/>
              <a:gd name="T36" fmla="*/ 2147483647 w 105"/>
              <a:gd name="T37" fmla="*/ 2147483647 h 104"/>
              <a:gd name="T38" fmla="*/ 2147483647 w 105"/>
              <a:gd name="T39" fmla="*/ 2147483647 h 104"/>
              <a:gd name="T40" fmla="*/ 2147483647 w 105"/>
              <a:gd name="T41" fmla="*/ 2147483647 h 104"/>
              <a:gd name="T42" fmla="*/ 2147483647 w 105"/>
              <a:gd name="T43" fmla="*/ 2147483647 h 104"/>
              <a:gd name="T44" fmla="*/ 2147483647 w 105"/>
              <a:gd name="T45" fmla="*/ 2147483647 h 104"/>
              <a:gd name="T46" fmla="*/ 2147483647 w 105"/>
              <a:gd name="T47" fmla="*/ 2147483647 h 104"/>
              <a:gd name="T48" fmla="*/ 2147483647 w 105"/>
              <a:gd name="T49" fmla="*/ 2147483647 h 104"/>
              <a:gd name="T50" fmla="*/ 2147483647 w 105"/>
              <a:gd name="T51" fmla="*/ 2147483647 h 104"/>
              <a:gd name="T52" fmla="*/ 2147483647 w 105"/>
              <a:gd name="T53" fmla="*/ 2147483647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5" h="104">
                <a:moveTo>
                  <a:pt x="105" y="52"/>
                </a:moveTo>
                <a:cubicBezTo>
                  <a:pt x="105" y="81"/>
                  <a:pt x="82" y="104"/>
                  <a:pt x="53" y="104"/>
                </a:cubicBezTo>
                <a:cubicBezTo>
                  <a:pt x="24" y="104"/>
                  <a:pt x="0" y="81"/>
                  <a:pt x="0" y="52"/>
                </a:cubicBezTo>
                <a:cubicBezTo>
                  <a:pt x="0" y="23"/>
                  <a:pt x="24" y="0"/>
                  <a:pt x="53" y="0"/>
                </a:cubicBezTo>
                <a:cubicBezTo>
                  <a:pt x="82" y="0"/>
                  <a:pt x="105" y="23"/>
                  <a:pt x="105" y="52"/>
                </a:cubicBezTo>
                <a:moveTo>
                  <a:pt x="64" y="27"/>
                </a:moveTo>
                <a:cubicBezTo>
                  <a:pt x="57" y="27"/>
                  <a:pt x="52" y="33"/>
                  <a:pt x="52" y="40"/>
                </a:cubicBezTo>
                <a:cubicBezTo>
                  <a:pt x="52" y="41"/>
                  <a:pt x="52" y="42"/>
                  <a:pt x="52" y="43"/>
                </a:cubicBezTo>
                <a:cubicBezTo>
                  <a:pt x="42" y="42"/>
                  <a:pt x="33" y="37"/>
                  <a:pt x="26" y="30"/>
                </a:cubicBezTo>
                <a:cubicBezTo>
                  <a:pt x="25" y="31"/>
                  <a:pt x="25" y="34"/>
                  <a:pt x="25" y="36"/>
                </a:cubicBezTo>
                <a:cubicBezTo>
                  <a:pt x="25" y="40"/>
                  <a:pt x="27" y="44"/>
                  <a:pt x="30" y="46"/>
                </a:cubicBezTo>
                <a:cubicBezTo>
                  <a:pt x="28" y="46"/>
                  <a:pt x="26" y="46"/>
                  <a:pt x="25" y="45"/>
                </a:cubicBezTo>
                <a:cubicBezTo>
                  <a:pt x="25" y="45"/>
                  <a:pt x="25" y="45"/>
                  <a:pt x="25" y="45"/>
                </a:cubicBezTo>
                <a:cubicBezTo>
                  <a:pt x="25" y="51"/>
                  <a:pt x="29" y="56"/>
                  <a:pt x="35" y="57"/>
                </a:cubicBezTo>
                <a:cubicBezTo>
                  <a:pt x="34" y="57"/>
                  <a:pt x="33" y="58"/>
                  <a:pt x="31" y="58"/>
                </a:cubicBezTo>
                <a:cubicBezTo>
                  <a:pt x="31" y="58"/>
                  <a:pt x="30" y="57"/>
                  <a:pt x="29" y="57"/>
                </a:cubicBezTo>
                <a:cubicBezTo>
                  <a:pt x="31" y="62"/>
                  <a:pt x="35" y="66"/>
                  <a:pt x="41" y="66"/>
                </a:cubicBezTo>
                <a:cubicBezTo>
                  <a:pt x="36" y="69"/>
                  <a:pt x="31" y="71"/>
                  <a:pt x="25" y="71"/>
                </a:cubicBezTo>
                <a:cubicBezTo>
                  <a:pt x="24" y="71"/>
                  <a:pt x="23" y="71"/>
                  <a:pt x="22" y="71"/>
                </a:cubicBezTo>
                <a:cubicBezTo>
                  <a:pt x="28" y="75"/>
                  <a:pt x="34" y="77"/>
                  <a:pt x="41" y="77"/>
                </a:cubicBezTo>
                <a:cubicBezTo>
                  <a:pt x="64" y="77"/>
                  <a:pt x="77" y="58"/>
                  <a:pt x="77" y="41"/>
                </a:cubicBezTo>
                <a:cubicBezTo>
                  <a:pt x="77" y="41"/>
                  <a:pt x="77" y="40"/>
                  <a:pt x="77" y="40"/>
                </a:cubicBezTo>
                <a:cubicBezTo>
                  <a:pt x="79" y="38"/>
                  <a:pt x="81" y="36"/>
                  <a:pt x="83" y="33"/>
                </a:cubicBezTo>
                <a:cubicBezTo>
                  <a:pt x="81" y="34"/>
                  <a:pt x="78" y="35"/>
                  <a:pt x="76" y="35"/>
                </a:cubicBezTo>
                <a:cubicBezTo>
                  <a:pt x="78" y="34"/>
                  <a:pt x="80" y="31"/>
                  <a:pt x="81" y="28"/>
                </a:cubicBezTo>
                <a:cubicBezTo>
                  <a:pt x="79" y="30"/>
                  <a:pt x="76" y="31"/>
                  <a:pt x="73" y="31"/>
                </a:cubicBezTo>
                <a:cubicBezTo>
                  <a:pt x="71" y="29"/>
                  <a:pt x="68" y="27"/>
                  <a:pt x="64"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14">
            <a:hlinkClick r:id="rId4"/>
          </p:cNvPr>
          <p:cNvSpPr>
            <a:spLocks noEditPoints="1"/>
          </p:cNvSpPr>
          <p:nvPr userDrawn="1"/>
        </p:nvSpPr>
        <p:spPr bwMode="auto">
          <a:xfrm>
            <a:off x="7077075" y="4484688"/>
            <a:ext cx="390525" cy="390525"/>
          </a:xfrm>
          <a:custGeom>
            <a:avLst/>
            <a:gdLst>
              <a:gd name="T0" fmla="*/ 2147483647 w 104"/>
              <a:gd name="T1" fmla="*/ 2147483647 h 104"/>
              <a:gd name="T2" fmla="*/ 2147483647 w 104"/>
              <a:gd name="T3" fmla="*/ 2147483647 h 104"/>
              <a:gd name="T4" fmla="*/ 0 w 104"/>
              <a:gd name="T5" fmla="*/ 2147483647 h 104"/>
              <a:gd name="T6" fmla="*/ 2147483647 w 104"/>
              <a:gd name="T7" fmla="*/ 0 h 104"/>
              <a:gd name="T8" fmla="*/ 2147483647 w 104"/>
              <a:gd name="T9" fmla="*/ 2147483647 h 104"/>
              <a:gd name="T10" fmla="*/ 2147483647 w 104"/>
              <a:gd name="T11" fmla="*/ 2147483647 h 104"/>
              <a:gd name="T12" fmla="*/ 2147483647 w 104"/>
              <a:gd name="T13" fmla="*/ 2147483647 h 104"/>
              <a:gd name="T14" fmla="*/ 2147483647 w 104"/>
              <a:gd name="T15" fmla="*/ 2147483647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4" h="104">
                <a:moveTo>
                  <a:pt x="104" y="52"/>
                </a:moveTo>
                <a:cubicBezTo>
                  <a:pt x="104" y="81"/>
                  <a:pt x="81" y="104"/>
                  <a:pt x="52" y="104"/>
                </a:cubicBezTo>
                <a:cubicBezTo>
                  <a:pt x="23" y="104"/>
                  <a:pt x="0" y="81"/>
                  <a:pt x="0" y="52"/>
                </a:cubicBezTo>
                <a:cubicBezTo>
                  <a:pt x="0" y="23"/>
                  <a:pt x="23" y="0"/>
                  <a:pt x="52" y="0"/>
                </a:cubicBezTo>
                <a:cubicBezTo>
                  <a:pt x="81" y="0"/>
                  <a:pt x="104" y="23"/>
                  <a:pt x="104" y="52"/>
                </a:cubicBezTo>
                <a:moveTo>
                  <a:pt x="37" y="43"/>
                </a:moveTo>
                <a:cubicBezTo>
                  <a:pt x="26" y="43"/>
                  <a:pt x="26" y="43"/>
                  <a:pt x="26" y="43"/>
                </a:cubicBezTo>
                <a:cubicBezTo>
                  <a:pt x="26" y="78"/>
                  <a:pt x="26" y="78"/>
                  <a:pt x="26" y="78"/>
                </a:cubicBezTo>
                <a:cubicBezTo>
                  <a:pt x="37" y="78"/>
                  <a:pt x="37" y="78"/>
                  <a:pt x="37" y="78"/>
                </a:cubicBezTo>
                <a:lnTo>
                  <a:pt x="37" y="43"/>
                </a:lnTo>
                <a:close/>
                <a:moveTo>
                  <a:pt x="38" y="32"/>
                </a:moveTo>
                <a:cubicBezTo>
                  <a:pt x="38" y="29"/>
                  <a:pt x="36" y="27"/>
                  <a:pt x="32" y="27"/>
                </a:cubicBezTo>
                <a:cubicBezTo>
                  <a:pt x="28" y="27"/>
                  <a:pt x="25" y="29"/>
                  <a:pt x="25" y="32"/>
                </a:cubicBezTo>
                <a:cubicBezTo>
                  <a:pt x="25" y="36"/>
                  <a:pt x="28" y="38"/>
                  <a:pt x="32" y="38"/>
                </a:cubicBezTo>
                <a:cubicBezTo>
                  <a:pt x="32" y="38"/>
                  <a:pt x="32" y="38"/>
                  <a:pt x="32" y="38"/>
                </a:cubicBezTo>
                <a:cubicBezTo>
                  <a:pt x="36" y="38"/>
                  <a:pt x="38" y="36"/>
                  <a:pt x="38" y="32"/>
                </a:cubicBezTo>
                <a:moveTo>
                  <a:pt x="79" y="58"/>
                </a:moveTo>
                <a:cubicBezTo>
                  <a:pt x="79" y="47"/>
                  <a:pt x="73" y="42"/>
                  <a:pt x="65" y="42"/>
                </a:cubicBezTo>
                <a:cubicBezTo>
                  <a:pt x="59" y="42"/>
                  <a:pt x="57" y="46"/>
                  <a:pt x="55" y="48"/>
                </a:cubicBezTo>
                <a:cubicBezTo>
                  <a:pt x="55" y="43"/>
                  <a:pt x="55" y="43"/>
                  <a:pt x="55" y="43"/>
                </a:cubicBezTo>
                <a:cubicBezTo>
                  <a:pt x="44" y="43"/>
                  <a:pt x="44" y="43"/>
                  <a:pt x="44" y="43"/>
                </a:cubicBezTo>
                <a:cubicBezTo>
                  <a:pt x="44" y="46"/>
                  <a:pt x="44" y="78"/>
                  <a:pt x="44" y="78"/>
                </a:cubicBezTo>
                <a:cubicBezTo>
                  <a:pt x="55" y="78"/>
                  <a:pt x="55" y="78"/>
                  <a:pt x="55" y="78"/>
                </a:cubicBezTo>
                <a:cubicBezTo>
                  <a:pt x="55" y="58"/>
                  <a:pt x="55" y="58"/>
                  <a:pt x="55" y="58"/>
                </a:cubicBezTo>
                <a:cubicBezTo>
                  <a:pt x="55" y="57"/>
                  <a:pt x="55" y="56"/>
                  <a:pt x="56" y="56"/>
                </a:cubicBezTo>
                <a:cubicBezTo>
                  <a:pt x="56" y="53"/>
                  <a:pt x="58" y="51"/>
                  <a:pt x="61" y="51"/>
                </a:cubicBezTo>
                <a:cubicBezTo>
                  <a:pt x="66" y="51"/>
                  <a:pt x="67" y="54"/>
                  <a:pt x="67" y="59"/>
                </a:cubicBezTo>
                <a:cubicBezTo>
                  <a:pt x="67" y="78"/>
                  <a:pt x="67" y="78"/>
                  <a:pt x="67" y="78"/>
                </a:cubicBezTo>
                <a:cubicBezTo>
                  <a:pt x="79" y="78"/>
                  <a:pt x="79" y="78"/>
                  <a:pt x="79" y="78"/>
                </a:cubicBezTo>
                <a:lnTo>
                  <a:pt x="79"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6" name="Groupe 20"/>
          <p:cNvGrpSpPr>
            <a:grpSpLocks/>
          </p:cNvGrpSpPr>
          <p:nvPr userDrawn="1"/>
        </p:nvGrpSpPr>
        <p:grpSpPr bwMode="auto">
          <a:xfrm>
            <a:off x="7527925" y="4484688"/>
            <a:ext cx="374650" cy="390525"/>
            <a:chOff x="7656513" y="4516438"/>
            <a:chExt cx="374650" cy="390525"/>
          </a:xfrm>
        </p:grpSpPr>
        <p:sp>
          <p:nvSpPr>
            <p:cNvPr id="7" name="Oval 15">
              <a:hlinkClick r:id="rId5"/>
            </p:cNvPr>
            <p:cNvSpPr>
              <a:spLocks noChangeArrowheads="1"/>
            </p:cNvSpPr>
            <p:nvPr/>
          </p:nvSpPr>
          <p:spPr bwMode="auto">
            <a:xfrm>
              <a:off x="7797801" y="4667250"/>
              <a:ext cx="90487" cy="936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endParaRPr lang="fr-FR" altLang="fr-FR" smtClean="0"/>
            </a:p>
          </p:txBody>
        </p:sp>
        <p:sp>
          <p:nvSpPr>
            <p:cNvPr id="8" name="Freeform 16">
              <a:hlinkClick r:id="rId5"/>
            </p:cNvPr>
            <p:cNvSpPr>
              <a:spLocks noEditPoints="1"/>
            </p:cNvSpPr>
            <p:nvPr/>
          </p:nvSpPr>
          <p:spPr bwMode="auto">
            <a:xfrm>
              <a:off x="7734300" y="4595813"/>
              <a:ext cx="222250" cy="231775"/>
            </a:xfrm>
            <a:custGeom>
              <a:avLst/>
              <a:gdLst>
                <a:gd name="T0" fmla="*/ 2147483647 w 59"/>
                <a:gd name="T1" fmla="*/ 2147483647 h 62"/>
                <a:gd name="T2" fmla="*/ 2147483647 w 59"/>
                <a:gd name="T3" fmla="*/ 2147483647 h 62"/>
                <a:gd name="T4" fmla="*/ 2147483647 w 59"/>
                <a:gd name="T5" fmla="*/ 2147483647 h 62"/>
                <a:gd name="T6" fmla="*/ 2147483647 w 59"/>
                <a:gd name="T7" fmla="*/ 0 h 62"/>
                <a:gd name="T8" fmla="*/ 2147483647 w 59"/>
                <a:gd name="T9" fmla="*/ 0 h 62"/>
                <a:gd name="T10" fmla="*/ 2147483647 w 59"/>
                <a:gd name="T11" fmla="*/ 0 h 62"/>
                <a:gd name="T12" fmla="*/ 2147483647 w 59"/>
                <a:gd name="T13" fmla="*/ 2147483647 h 62"/>
                <a:gd name="T14" fmla="*/ 2147483647 w 59"/>
                <a:gd name="T15" fmla="*/ 2147483647 h 62"/>
                <a:gd name="T16" fmla="*/ 2147483647 w 59"/>
                <a:gd name="T17" fmla="*/ 2147483647 h 62"/>
                <a:gd name="T18" fmla="*/ 0 w 59"/>
                <a:gd name="T19" fmla="*/ 2147483647 h 62"/>
                <a:gd name="T20" fmla="*/ 0 w 59"/>
                <a:gd name="T21" fmla="*/ 2147483647 h 62"/>
                <a:gd name="T22" fmla="*/ 0 w 59"/>
                <a:gd name="T23" fmla="*/ 2147483647 h 62"/>
                <a:gd name="T24" fmla="*/ 2147483647 w 59"/>
                <a:gd name="T25" fmla="*/ 2147483647 h 62"/>
                <a:gd name="T26" fmla="*/ 2147483647 w 59"/>
                <a:gd name="T27" fmla="*/ 2147483647 h 62"/>
                <a:gd name="T28" fmla="*/ 2147483647 w 59"/>
                <a:gd name="T29" fmla="*/ 2147483647 h 62"/>
                <a:gd name="T30" fmla="*/ 2147483647 w 59"/>
                <a:gd name="T31" fmla="*/ 2147483647 h 62"/>
                <a:gd name="T32" fmla="*/ 2147483647 w 59"/>
                <a:gd name="T33" fmla="*/ 2147483647 h 62"/>
                <a:gd name="T34" fmla="*/ 2147483647 w 59"/>
                <a:gd name="T35" fmla="*/ 2147483647 h 62"/>
                <a:gd name="T36" fmla="*/ 2147483647 w 59"/>
                <a:gd name="T37" fmla="*/ 2147483647 h 62"/>
                <a:gd name="T38" fmla="*/ 2147483647 w 59"/>
                <a:gd name="T39" fmla="*/ 2147483647 h 62"/>
                <a:gd name="T40" fmla="*/ 2147483647 w 59"/>
                <a:gd name="T41" fmla="*/ 2147483647 h 62"/>
                <a:gd name="T42" fmla="*/ 2147483647 w 59"/>
                <a:gd name="T43" fmla="*/ 2147483647 h 62"/>
                <a:gd name="T44" fmla="*/ 2147483647 w 59"/>
                <a:gd name="T45" fmla="*/ 2147483647 h 62"/>
                <a:gd name="T46" fmla="*/ 2147483647 w 59"/>
                <a:gd name="T47" fmla="*/ 2147483647 h 62"/>
                <a:gd name="T48" fmla="*/ 2147483647 w 59"/>
                <a:gd name="T49" fmla="*/ 2147483647 h 62"/>
                <a:gd name="T50" fmla="*/ 2147483647 w 59"/>
                <a:gd name="T51" fmla="*/ 2147483647 h 62"/>
                <a:gd name="T52" fmla="*/ 2147483647 w 59"/>
                <a:gd name="T53" fmla="*/ 2147483647 h 62"/>
                <a:gd name="T54" fmla="*/ 2147483647 w 59"/>
                <a:gd name="T55" fmla="*/ 2147483647 h 62"/>
                <a:gd name="T56" fmla="*/ 2147483647 w 59"/>
                <a:gd name="T57" fmla="*/ 2147483647 h 62"/>
                <a:gd name="T58" fmla="*/ 2147483647 w 59"/>
                <a:gd name="T59" fmla="*/ 2147483647 h 62"/>
                <a:gd name="T60" fmla="*/ 2147483647 w 59"/>
                <a:gd name="T61" fmla="*/ 2147483647 h 62"/>
                <a:gd name="T62" fmla="*/ 2147483647 w 59"/>
                <a:gd name="T63" fmla="*/ 2147483647 h 62"/>
                <a:gd name="T64" fmla="*/ 2147483647 w 59"/>
                <a:gd name="T65" fmla="*/ 2147483647 h 62"/>
                <a:gd name="T66" fmla="*/ 2147483647 w 59"/>
                <a:gd name="T67" fmla="*/ 2147483647 h 62"/>
                <a:gd name="T68" fmla="*/ 2147483647 w 59"/>
                <a:gd name="T69" fmla="*/ 2147483647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62">
                  <a:moveTo>
                    <a:pt x="58" y="9"/>
                  </a:moveTo>
                  <a:cubicBezTo>
                    <a:pt x="57" y="7"/>
                    <a:pt x="56" y="6"/>
                    <a:pt x="55" y="5"/>
                  </a:cubicBezTo>
                  <a:cubicBezTo>
                    <a:pt x="54" y="3"/>
                    <a:pt x="52" y="2"/>
                    <a:pt x="51" y="2"/>
                  </a:cubicBezTo>
                  <a:cubicBezTo>
                    <a:pt x="49" y="1"/>
                    <a:pt x="47" y="1"/>
                    <a:pt x="44" y="0"/>
                  </a:cubicBezTo>
                  <a:cubicBezTo>
                    <a:pt x="40" y="0"/>
                    <a:pt x="39" y="0"/>
                    <a:pt x="29" y="0"/>
                  </a:cubicBezTo>
                  <a:cubicBezTo>
                    <a:pt x="20" y="0"/>
                    <a:pt x="18" y="0"/>
                    <a:pt x="15" y="0"/>
                  </a:cubicBezTo>
                  <a:cubicBezTo>
                    <a:pt x="11" y="1"/>
                    <a:pt x="9" y="1"/>
                    <a:pt x="8" y="2"/>
                  </a:cubicBezTo>
                  <a:cubicBezTo>
                    <a:pt x="6" y="2"/>
                    <a:pt x="5" y="3"/>
                    <a:pt x="4" y="5"/>
                  </a:cubicBezTo>
                  <a:cubicBezTo>
                    <a:pt x="2" y="6"/>
                    <a:pt x="2" y="7"/>
                    <a:pt x="1" y="9"/>
                  </a:cubicBezTo>
                  <a:cubicBezTo>
                    <a:pt x="0" y="10"/>
                    <a:pt x="0" y="12"/>
                    <a:pt x="0" y="16"/>
                  </a:cubicBezTo>
                  <a:cubicBezTo>
                    <a:pt x="0" y="20"/>
                    <a:pt x="0" y="21"/>
                    <a:pt x="0" y="31"/>
                  </a:cubicBezTo>
                  <a:cubicBezTo>
                    <a:pt x="0" y="41"/>
                    <a:pt x="0" y="42"/>
                    <a:pt x="0" y="46"/>
                  </a:cubicBezTo>
                  <a:cubicBezTo>
                    <a:pt x="0" y="50"/>
                    <a:pt x="0" y="52"/>
                    <a:pt x="1" y="53"/>
                  </a:cubicBezTo>
                  <a:cubicBezTo>
                    <a:pt x="2" y="55"/>
                    <a:pt x="2" y="56"/>
                    <a:pt x="4" y="58"/>
                  </a:cubicBezTo>
                  <a:cubicBezTo>
                    <a:pt x="5" y="59"/>
                    <a:pt x="6" y="60"/>
                    <a:pt x="8" y="61"/>
                  </a:cubicBezTo>
                  <a:cubicBezTo>
                    <a:pt x="9" y="61"/>
                    <a:pt x="11" y="62"/>
                    <a:pt x="15" y="62"/>
                  </a:cubicBezTo>
                  <a:cubicBezTo>
                    <a:pt x="18" y="62"/>
                    <a:pt x="20" y="62"/>
                    <a:pt x="29" y="62"/>
                  </a:cubicBezTo>
                  <a:cubicBezTo>
                    <a:pt x="39" y="62"/>
                    <a:pt x="40" y="62"/>
                    <a:pt x="44" y="62"/>
                  </a:cubicBezTo>
                  <a:cubicBezTo>
                    <a:pt x="47" y="62"/>
                    <a:pt x="49" y="61"/>
                    <a:pt x="51" y="61"/>
                  </a:cubicBezTo>
                  <a:cubicBezTo>
                    <a:pt x="52" y="60"/>
                    <a:pt x="54" y="59"/>
                    <a:pt x="55" y="58"/>
                  </a:cubicBezTo>
                  <a:cubicBezTo>
                    <a:pt x="56" y="56"/>
                    <a:pt x="57" y="55"/>
                    <a:pt x="58" y="53"/>
                  </a:cubicBezTo>
                  <a:cubicBezTo>
                    <a:pt x="58" y="52"/>
                    <a:pt x="59" y="50"/>
                    <a:pt x="59" y="46"/>
                  </a:cubicBezTo>
                  <a:cubicBezTo>
                    <a:pt x="59" y="42"/>
                    <a:pt x="59" y="41"/>
                    <a:pt x="59" y="31"/>
                  </a:cubicBezTo>
                  <a:cubicBezTo>
                    <a:pt x="59" y="21"/>
                    <a:pt x="59" y="20"/>
                    <a:pt x="59" y="16"/>
                  </a:cubicBezTo>
                  <a:cubicBezTo>
                    <a:pt x="59" y="12"/>
                    <a:pt x="58" y="10"/>
                    <a:pt x="58" y="9"/>
                  </a:cubicBezTo>
                  <a:close/>
                  <a:moveTo>
                    <a:pt x="29" y="50"/>
                  </a:moveTo>
                  <a:cubicBezTo>
                    <a:pt x="19" y="50"/>
                    <a:pt x="11" y="42"/>
                    <a:pt x="11" y="31"/>
                  </a:cubicBezTo>
                  <a:cubicBezTo>
                    <a:pt x="11" y="20"/>
                    <a:pt x="19" y="12"/>
                    <a:pt x="29" y="12"/>
                  </a:cubicBezTo>
                  <a:cubicBezTo>
                    <a:pt x="40" y="12"/>
                    <a:pt x="48" y="20"/>
                    <a:pt x="48" y="31"/>
                  </a:cubicBezTo>
                  <a:cubicBezTo>
                    <a:pt x="48" y="42"/>
                    <a:pt x="40" y="50"/>
                    <a:pt x="29" y="50"/>
                  </a:cubicBezTo>
                  <a:close/>
                  <a:moveTo>
                    <a:pt x="49" y="15"/>
                  </a:moveTo>
                  <a:cubicBezTo>
                    <a:pt x="46" y="15"/>
                    <a:pt x="44" y="13"/>
                    <a:pt x="44" y="11"/>
                  </a:cubicBezTo>
                  <a:cubicBezTo>
                    <a:pt x="44" y="8"/>
                    <a:pt x="46" y="6"/>
                    <a:pt x="49" y="6"/>
                  </a:cubicBezTo>
                  <a:cubicBezTo>
                    <a:pt x="51" y="6"/>
                    <a:pt x="53" y="8"/>
                    <a:pt x="53" y="11"/>
                  </a:cubicBezTo>
                  <a:cubicBezTo>
                    <a:pt x="53" y="13"/>
                    <a:pt x="51" y="15"/>
                    <a:pt x="4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17">
              <a:hlinkClick r:id="rId6"/>
            </p:cNvPr>
            <p:cNvSpPr>
              <a:spLocks noEditPoints="1"/>
            </p:cNvSpPr>
            <p:nvPr/>
          </p:nvSpPr>
          <p:spPr bwMode="auto">
            <a:xfrm>
              <a:off x="7656513" y="4516438"/>
              <a:ext cx="374650" cy="390525"/>
            </a:xfrm>
            <a:custGeom>
              <a:avLst/>
              <a:gdLst>
                <a:gd name="T0" fmla="*/ 2147483647 w 100"/>
                <a:gd name="T1" fmla="*/ 0 h 104"/>
                <a:gd name="T2" fmla="*/ 0 w 100"/>
                <a:gd name="T3" fmla="*/ 2147483647 h 104"/>
                <a:gd name="T4" fmla="*/ 2147483647 w 100"/>
                <a:gd name="T5" fmla="*/ 2147483647 h 104"/>
                <a:gd name="T6" fmla="*/ 2147483647 w 100"/>
                <a:gd name="T7" fmla="*/ 2147483647 h 104"/>
                <a:gd name="T8" fmla="*/ 2147483647 w 100"/>
                <a:gd name="T9" fmla="*/ 0 h 104"/>
                <a:gd name="T10" fmla="*/ 2147483647 w 100"/>
                <a:gd name="T11" fmla="*/ 2147483647 h 104"/>
                <a:gd name="T12" fmla="*/ 2147483647 w 100"/>
                <a:gd name="T13" fmla="*/ 2147483647 h 104"/>
                <a:gd name="T14" fmla="*/ 2147483647 w 100"/>
                <a:gd name="T15" fmla="*/ 2147483647 h 104"/>
                <a:gd name="T16" fmla="*/ 2147483647 w 100"/>
                <a:gd name="T17" fmla="*/ 2147483647 h 104"/>
                <a:gd name="T18" fmla="*/ 2147483647 w 100"/>
                <a:gd name="T19" fmla="*/ 2147483647 h 104"/>
                <a:gd name="T20" fmla="*/ 2147483647 w 100"/>
                <a:gd name="T21" fmla="*/ 2147483647 h 104"/>
                <a:gd name="T22" fmla="*/ 2147483647 w 100"/>
                <a:gd name="T23" fmla="*/ 2147483647 h 104"/>
                <a:gd name="T24" fmla="*/ 2147483647 w 100"/>
                <a:gd name="T25" fmla="*/ 2147483647 h 104"/>
                <a:gd name="T26" fmla="*/ 2147483647 w 100"/>
                <a:gd name="T27" fmla="*/ 2147483647 h 104"/>
                <a:gd name="T28" fmla="*/ 2147483647 w 100"/>
                <a:gd name="T29" fmla="*/ 2147483647 h 104"/>
                <a:gd name="T30" fmla="*/ 2147483647 w 100"/>
                <a:gd name="T31" fmla="*/ 2147483647 h 104"/>
                <a:gd name="T32" fmla="*/ 2147483647 w 100"/>
                <a:gd name="T33" fmla="*/ 2147483647 h 104"/>
                <a:gd name="T34" fmla="*/ 2147483647 w 100"/>
                <a:gd name="T35" fmla="*/ 2147483647 h 104"/>
                <a:gd name="T36" fmla="*/ 2147483647 w 100"/>
                <a:gd name="T37" fmla="*/ 2147483647 h 104"/>
                <a:gd name="T38" fmla="*/ 2147483647 w 100"/>
                <a:gd name="T39" fmla="*/ 2147483647 h 104"/>
                <a:gd name="T40" fmla="*/ 2147483647 w 100"/>
                <a:gd name="T41" fmla="*/ 2147483647 h 104"/>
                <a:gd name="T42" fmla="*/ 2147483647 w 100"/>
                <a:gd name="T43" fmla="*/ 2147483647 h 104"/>
                <a:gd name="T44" fmla="*/ 2147483647 w 100"/>
                <a:gd name="T45" fmla="*/ 2147483647 h 104"/>
                <a:gd name="T46" fmla="*/ 2147483647 w 100"/>
                <a:gd name="T47" fmla="*/ 2147483647 h 104"/>
                <a:gd name="T48" fmla="*/ 2147483647 w 100"/>
                <a:gd name="T49" fmla="*/ 2147483647 h 104"/>
                <a:gd name="T50" fmla="*/ 2147483647 w 100"/>
                <a:gd name="T51" fmla="*/ 2147483647 h 104"/>
                <a:gd name="T52" fmla="*/ 2147483647 w 100"/>
                <a:gd name="T53" fmla="*/ 2147483647 h 104"/>
                <a:gd name="T54" fmla="*/ 2147483647 w 100"/>
                <a:gd name="T55" fmla="*/ 2147483647 h 104"/>
                <a:gd name="T56" fmla="*/ 2147483647 w 100"/>
                <a:gd name="T57" fmla="*/ 2147483647 h 104"/>
                <a:gd name="T58" fmla="*/ 2147483647 w 100"/>
                <a:gd name="T59" fmla="*/ 2147483647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104">
                  <a:moveTo>
                    <a:pt x="50" y="0"/>
                  </a:moveTo>
                  <a:cubicBezTo>
                    <a:pt x="22" y="0"/>
                    <a:pt x="0" y="23"/>
                    <a:pt x="0" y="52"/>
                  </a:cubicBezTo>
                  <a:cubicBezTo>
                    <a:pt x="0" y="81"/>
                    <a:pt x="22" y="104"/>
                    <a:pt x="50" y="104"/>
                  </a:cubicBezTo>
                  <a:cubicBezTo>
                    <a:pt x="78" y="104"/>
                    <a:pt x="100" y="81"/>
                    <a:pt x="100" y="52"/>
                  </a:cubicBezTo>
                  <a:cubicBezTo>
                    <a:pt x="100" y="23"/>
                    <a:pt x="78" y="0"/>
                    <a:pt x="50" y="0"/>
                  </a:cubicBezTo>
                  <a:close/>
                  <a:moveTo>
                    <a:pt x="85" y="77"/>
                  </a:moveTo>
                  <a:cubicBezTo>
                    <a:pt x="84" y="79"/>
                    <a:pt x="82" y="81"/>
                    <a:pt x="80" y="84"/>
                  </a:cubicBezTo>
                  <a:cubicBezTo>
                    <a:pt x="78" y="86"/>
                    <a:pt x="76" y="87"/>
                    <a:pt x="74" y="88"/>
                  </a:cubicBezTo>
                  <a:cubicBezTo>
                    <a:pt x="72" y="89"/>
                    <a:pt x="69" y="89"/>
                    <a:pt x="65" y="90"/>
                  </a:cubicBezTo>
                  <a:cubicBezTo>
                    <a:pt x="61" y="90"/>
                    <a:pt x="60" y="90"/>
                    <a:pt x="50" y="90"/>
                  </a:cubicBezTo>
                  <a:cubicBezTo>
                    <a:pt x="40" y="90"/>
                    <a:pt x="39" y="90"/>
                    <a:pt x="35" y="90"/>
                  </a:cubicBezTo>
                  <a:cubicBezTo>
                    <a:pt x="31" y="89"/>
                    <a:pt x="29" y="89"/>
                    <a:pt x="26" y="88"/>
                  </a:cubicBezTo>
                  <a:cubicBezTo>
                    <a:pt x="24" y="87"/>
                    <a:pt x="22" y="86"/>
                    <a:pt x="20" y="84"/>
                  </a:cubicBezTo>
                  <a:cubicBezTo>
                    <a:pt x="18" y="81"/>
                    <a:pt x="17" y="79"/>
                    <a:pt x="16" y="77"/>
                  </a:cubicBezTo>
                  <a:cubicBezTo>
                    <a:pt x="15" y="74"/>
                    <a:pt x="14" y="72"/>
                    <a:pt x="14" y="68"/>
                  </a:cubicBezTo>
                  <a:cubicBezTo>
                    <a:pt x="14" y="64"/>
                    <a:pt x="14" y="62"/>
                    <a:pt x="14" y="52"/>
                  </a:cubicBezTo>
                  <a:cubicBezTo>
                    <a:pt x="14" y="42"/>
                    <a:pt x="14" y="41"/>
                    <a:pt x="14" y="37"/>
                  </a:cubicBezTo>
                  <a:cubicBezTo>
                    <a:pt x="14" y="33"/>
                    <a:pt x="15" y="30"/>
                    <a:pt x="16" y="27"/>
                  </a:cubicBezTo>
                  <a:cubicBezTo>
                    <a:pt x="17" y="25"/>
                    <a:pt x="18" y="23"/>
                    <a:pt x="20" y="21"/>
                  </a:cubicBezTo>
                  <a:cubicBezTo>
                    <a:pt x="22" y="19"/>
                    <a:pt x="24" y="17"/>
                    <a:pt x="26" y="16"/>
                  </a:cubicBezTo>
                  <a:cubicBezTo>
                    <a:pt x="29" y="15"/>
                    <a:pt x="31" y="15"/>
                    <a:pt x="35" y="15"/>
                  </a:cubicBezTo>
                  <a:cubicBezTo>
                    <a:pt x="39" y="14"/>
                    <a:pt x="40" y="14"/>
                    <a:pt x="50" y="14"/>
                  </a:cubicBezTo>
                  <a:cubicBezTo>
                    <a:pt x="60" y="14"/>
                    <a:pt x="61" y="14"/>
                    <a:pt x="65" y="15"/>
                  </a:cubicBezTo>
                  <a:cubicBezTo>
                    <a:pt x="69" y="15"/>
                    <a:pt x="72" y="15"/>
                    <a:pt x="74" y="16"/>
                  </a:cubicBezTo>
                  <a:cubicBezTo>
                    <a:pt x="76" y="17"/>
                    <a:pt x="78" y="19"/>
                    <a:pt x="80" y="21"/>
                  </a:cubicBezTo>
                  <a:cubicBezTo>
                    <a:pt x="82" y="23"/>
                    <a:pt x="84" y="25"/>
                    <a:pt x="85" y="27"/>
                  </a:cubicBezTo>
                  <a:cubicBezTo>
                    <a:pt x="86" y="30"/>
                    <a:pt x="86" y="33"/>
                    <a:pt x="86" y="37"/>
                  </a:cubicBezTo>
                  <a:cubicBezTo>
                    <a:pt x="86" y="41"/>
                    <a:pt x="87" y="42"/>
                    <a:pt x="87" y="52"/>
                  </a:cubicBezTo>
                  <a:cubicBezTo>
                    <a:pt x="87" y="62"/>
                    <a:pt x="86" y="64"/>
                    <a:pt x="86" y="68"/>
                  </a:cubicBezTo>
                  <a:cubicBezTo>
                    <a:pt x="86" y="72"/>
                    <a:pt x="86" y="74"/>
                    <a:pt x="8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10" name="Shape 190">
            <a:hlinkClick r:id="rId7"/>
          </p:cNvPr>
          <p:cNvSpPr txBox="1">
            <a:spLocks/>
          </p:cNvSpPr>
          <p:nvPr userDrawn="1"/>
        </p:nvSpPr>
        <p:spPr bwMode="auto">
          <a:xfrm>
            <a:off x="6659563" y="4198938"/>
            <a:ext cx="1203325"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80000"/>
              </a:lnSpc>
              <a:defRPr/>
            </a:pPr>
            <a:r>
              <a:rPr lang="fr-FR" altLang="fr-FR" b="1" smtClean="0">
                <a:solidFill>
                  <a:schemeClr val="bg1"/>
                </a:solidFill>
                <a:sym typeface="Cabin" charset="0"/>
              </a:rPr>
              <a:t>groupebpce.fr</a:t>
            </a:r>
          </a:p>
        </p:txBody>
      </p:sp>
      <p:grpSp>
        <p:nvGrpSpPr>
          <p:cNvPr id="11" name="Groupe 26"/>
          <p:cNvGrpSpPr>
            <a:grpSpLocks/>
          </p:cNvGrpSpPr>
          <p:nvPr userDrawn="1"/>
        </p:nvGrpSpPr>
        <p:grpSpPr bwMode="auto">
          <a:xfrm>
            <a:off x="7961313" y="4487863"/>
            <a:ext cx="390525" cy="390525"/>
            <a:chOff x="7173964" y="1442837"/>
            <a:chExt cx="390525" cy="390525"/>
          </a:xfrm>
        </p:grpSpPr>
        <p:sp>
          <p:nvSpPr>
            <p:cNvPr id="12" name="Ellipse 11">
              <a:hlinkClick r:id="rId8"/>
            </p:cNvPr>
            <p:cNvSpPr/>
            <p:nvPr/>
          </p:nvSpPr>
          <p:spPr>
            <a:xfrm>
              <a:off x="7173964" y="1442837"/>
              <a:ext cx="390525" cy="390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kern="0">
                <a:sym typeface="Arial"/>
              </a:endParaRPr>
            </a:p>
          </p:txBody>
        </p:sp>
        <p:grpSp>
          <p:nvGrpSpPr>
            <p:cNvPr id="13" name="Groupe 28"/>
            <p:cNvGrpSpPr>
              <a:grpSpLocks/>
            </p:cNvGrpSpPr>
            <p:nvPr/>
          </p:nvGrpSpPr>
          <p:grpSpPr bwMode="auto">
            <a:xfrm>
              <a:off x="7241802" y="1548089"/>
              <a:ext cx="254848" cy="180020"/>
              <a:chOff x="7539038" y="5757863"/>
              <a:chExt cx="373063" cy="263525"/>
            </a:xfrm>
          </p:grpSpPr>
          <p:sp>
            <p:nvSpPr>
              <p:cNvPr id="14" name="Freeform 12"/>
              <p:cNvSpPr>
                <a:spLocks/>
              </p:cNvSpPr>
              <p:nvPr/>
            </p:nvSpPr>
            <p:spPr bwMode="auto">
              <a:xfrm>
                <a:off x="7688263" y="5832475"/>
                <a:ext cx="100013" cy="104775"/>
              </a:xfrm>
              <a:custGeom>
                <a:avLst/>
                <a:gdLst>
                  <a:gd name="T0" fmla="*/ 0 w 63"/>
                  <a:gd name="T1" fmla="*/ 2147483647 h 66"/>
                  <a:gd name="T2" fmla="*/ 2147483647 w 63"/>
                  <a:gd name="T3" fmla="*/ 2147483647 h 66"/>
                  <a:gd name="T4" fmla="*/ 0 w 63"/>
                  <a:gd name="T5" fmla="*/ 0 h 66"/>
                  <a:gd name="T6" fmla="*/ 0 w 63"/>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66">
                    <a:moveTo>
                      <a:pt x="0" y="66"/>
                    </a:moveTo>
                    <a:lnTo>
                      <a:pt x="63" y="33"/>
                    </a:lnTo>
                    <a:lnTo>
                      <a:pt x="0" y="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13"/>
              <p:cNvSpPr>
                <a:spLocks/>
              </p:cNvSpPr>
              <p:nvPr/>
            </p:nvSpPr>
            <p:spPr bwMode="auto">
              <a:xfrm>
                <a:off x="7688263" y="5832475"/>
                <a:ext cx="100013" cy="104775"/>
              </a:xfrm>
              <a:custGeom>
                <a:avLst/>
                <a:gdLst>
                  <a:gd name="T0" fmla="*/ 0 w 63"/>
                  <a:gd name="T1" fmla="*/ 2147483647 h 66"/>
                  <a:gd name="T2" fmla="*/ 2147483647 w 63"/>
                  <a:gd name="T3" fmla="*/ 2147483647 h 66"/>
                  <a:gd name="T4" fmla="*/ 0 w 63"/>
                  <a:gd name="T5" fmla="*/ 0 h 66"/>
                  <a:gd name="T6" fmla="*/ 0 w 63"/>
                  <a:gd name="T7" fmla="*/ 2147483647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66">
                    <a:moveTo>
                      <a:pt x="0" y="66"/>
                    </a:moveTo>
                    <a:lnTo>
                      <a:pt x="63" y="33"/>
                    </a:lnTo>
                    <a:lnTo>
                      <a:pt x="0" y="0"/>
                    </a:lnTo>
                    <a:lnTo>
                      <a:pt x="0"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Freeform 14"/>
              <p:cNvSpPr>
                <a:spLocks/>
              </p:cNvSpPr>
              <p:nvPr/>
            </p:nvSpPr>
            <p:spPr bwMode="auto">
              <a:xfrm>
                <a:off x="7777163" y="5884863"/>
                <a:ext cx="11113" cy="6350"/>
              </a:xfrm>
              <a:custGeom>
                <a:avLst/>
                <a:gdLst>
                  <a:gd name="T0" fmla="*/ 2147483647 w 7"/>
                  <a:gd name="T1" fmla="*/ 0 h 4"/>
                  <a:gd name="T2" fmla="*/ 0 w 7"/>
                  <a:gd name="T3" fmla="*/ 2147483647 h 4"/>
                  <a:gd name="T4" fmla="*/ 0 w 7"/>
                  <a:gd name="T5" fmla="*/ 2147483647 h 4"/>
                  <a:gd name="T6" fmla="*/ 2147483647 w 7"/>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7" y="0"/>
                    </a:moveTo>
                    <a:lnTo>
                      <a:pt x="0" y="4"/>
                    </a:lnTo>
                    <a:lnTo>
                      <a:pt x="7" y="0"/>
                    </a:lnTo>
                    <a:close/>
                  </a:path>
                </a:pathLst>
              </a:custGeom>
              <a:solidFill>
                <a:srgbClr val="E2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 name="Freeform 15"/>
              <p:cNvSpPr>
                <a:spLocks/>
              </p:cNvSpPr>
              <p:nvPr/>
            </p:nvSpPr>
            <p:spPr bwMode="auto">
              <a:xfrm>
                <a:off x="7777163" y="5884863"/>
                <a:ext cx="11113" cy="6350"/>
              </a:xfrm>
              <a:custGeom>
                <a:avLst/>
                <a:gdLst>
                  <a:gd name="T0" fmla="*/ 2147483647 w 7"/>
                  <a:gd name="T1" fmla="*/ 0 h 4"/>
                  <a:gd name="T2" fmla="*/ 0 w 7"/>
                  <a:gd name="T3" fmla="*/ 2147483647 h 4"/>
                  <a:gd name="T4" fmla="*/ 0 w 7"/>
                  <a:gd name="T5" fmla="*/ 2147483647 h 4"/>
                  <a:gd name="T6" fmla="*/ 2147483647 w 7"/>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7" y="0"/>
                    </a:moveTo>
                    <a:lnTo>
                      <a:pt x="0" y="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8" name="Freeform 16"/>
              <p:cNvSpPr>
                <a:spLocks/>
              </p:cNvSpPr>
              <p:nvPr/>
            </p:nvSpPr>
            <p:spPr bwMode="auto">
              <a:xfrm>
                <a:off x="7688263" y="5832475"/>
                <a:ext cx="100013" cy="58738"/>
              </a:xfrm>
              <a:custGeom>
                <a:avLst/>
                <a:gdLst>
                  <a:gd name="T0" fmla="*/ 0 w 63"/>
                  <a:gd name="T1" fmla="*/ 0 h 37"/>
                  <a:gd name="T2" fmla="*/ 2147483647 w 63"/>
                  <a:gd name="T3" fmla="*/ 2147483647 h 37"/>
                  <a:gd name="T4" fmla="*/ 2147483647 w 63"/>
                  <a:gd name="T5" fmla="*/ 2147483647 h 37"/>
                  <a:gd name="T6" fmla="*/ 0 w 63"/>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37">
                    <a:moveTo>
                      <a:pt x="0" y="0"/>
                    </a:moveTo>
                    <a:lnTo>
                      <a:pt x="56" y="37"/>
                    </a:lnTo>
                    <a:lnTo>
                      <a:pt x="63" y="33"/>
                    </a:lnTo>
                    <a:lnTo>
                      <a:pt x="0" y="0"/>
                    </a:lnTo>
                    <a:close/>
                  </a:path>
                </a:pathLst>
              </a:custGeom>
              <a:solidFill>
                <a:srgbClr val="E3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9" name="Freeform 17"/>
              <p:cNvSpPr>
                <a:spLocks/>
              </p:cNvSpPr>
              <p:nvPr/>
            </p:nvSpPr>
            <p:spPr bwMode="auto">
              <a:xfrm>
                <a:off x="7688263" y="5832475"/>
                <a:ext cx="100013" cy="58738"/>
              </a:xfrm>
              <a:custGeom>
                <a:avLst/>
                <a:gdLst>
                  <a:gd name="T0" fmla="*/ 0 w 63"/>
                  <a:gd name="T1" fmla="*/ 0 h 37"/>
                  <a:gd name="T2" fmla="*/ 2147483647 w 63"/>
                  <a:gd name="T3" fmla="*/ 2147483647 h 37"/>
                  <a:gd name="T4" fmla="*/ 2147483647 w 63"/>
                  <a:gd name="T5" fmla="*/ 2147483647 h 37"/>
                  <a:gd name="T6" fmla="*/ 0 w 63"/>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37">
                    <a:moveTo>
                      <a:pt x="0" y="0"/>
                    </a:moveTo>
                    <a:lnTo>
                      <a:pt x="56" y="37"/>
                    </a:lnTo>
                    <a:lnTo>
                      <a:pt x="63" y="3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 name="Freeform 18"/>
              <p:cNvSpPr>
                <a:spLocks noEditPoints="1"/>
              </p:cNvSpPr>
              <p:nvPr/>
            </p:nvSpPr>
            <p:spPr bwMode="auto">
              <a:xfrm>
                <a:off x="7539038" y="5757863"/>
                <a:ext cx="373063" cy="263525"/>
              </a:xfrm>
              <a:custGeom>
                <a:avLst/>
                <a:gdLst>
                  <a:gd name="T0" fmla="*/ 2147483647 w 156"/>
                  <a:gd name="T1" fmla="*/ 2147483647 h 110"/>
                  <a:gd name="T2" fmla="*/ 2147483647 w 156"/>
                  <a:gd name="T3" fmla="*/ 2147483647 h 110"/>
                  <a:gd name="T4" fmla="*/ 2147483647 w 156"/>
                  <a:gd name="T5" fmla="*/ 2147483647 h 110"/>
                  <a:gd name="T6" fmla="*/ 2147483647 w 156"/>
                  <a:gd name="T7" fmla="*/ 0 h 110"/>
                  <a:gd name="T8" fmla="*/ 2147483647 w 156"/>
                  <a:gd name="T9" fmla="*/ 0 h 110"/>
                  <a:gd name="T10" fmla="*/ 2147483647 w 156"/>
                  <a:gd name="T11" fmla="*/ 2147483647 h 110"/>
                  <a:gd name="T12" fmla="*/ 2147483647 w 156"/>
                  <a:gd name="T13" fmla="*/ 2147483647 h 110"/>
                  <a:gd name="T14" fmla="*/ 2147483647 w 156"/>
                  <a:gd name="T15" fmla="*/ 2147483647 h 110"/>
                  <a:gd name="T16" fmla="*/ 0 w 156"/>
                  <a:gd name="T17" fmla="*/ 2147483647 h 110"/>
                  <a:gd name="T18" fmla="*/ 0 w 156"/>
                  <a:gd name="T19" fmla="*/ 2147483647 h 110"/>
                  <a:gd name="T20" fmla="*/ 2147483647 w 156"/>
                  <a:gd name="T21" fmla="*/ 2147483647 h 110"/>
                  <a:gd name="T22" fmla="*/ 2147483647 w 156"/>
                  <a:gd name="T23" fmla="*/ 2147483647 h 110"/>
                  <a:gd name="T24" fmla="*/ 2147483647 w 156"/>
                  <a:gd name="T25" fmla="*/ 2147483647 h 110"/>
                  <a:gd name="T26" fmla="*/ 2147483647 w 156"/>
                  <a:gd name="T27" fmla="*/ 2147483647 h 110"/>
                  <a:gd name="T28" fmla="*/ 2147483647 w 156"/>
                  <a:gd name="T29" fmla="*/ 2147483647 h 110"/>
                  <a:gd name="T30" fmla="*/ 2147483647 w 156"/>
                  <a:gd name="T31" fmla="*/ 2147483647 h 110"/>
                  <a:gd name="T32" fmla="*/ 2147483647 w 156"/>
                  <a:gd name="T33" fmla="*/ 2147483647 h 110"/>
                  <a:gd name="T34" fmla="*/ 2147483647 w 156"/>
                  <a:gd name="T35" fmla="*/ 2147483647 h 110"/>
                  <a:gd name="T36" fmla="*/ 2147483647 w 156"/>
                  <a:gd name="T37" fmla="*/ 2147483647 h 110"/>
                  <a:gd name="T38" fmla="*/ 2147483647 w 156"/>
                  <a:gd name="T39" fmla="*/ 2147483647 h 110"/>
                  <a:gd name="T40" fmla="*/ 2147483647 w 156"/>
                  <a:gd name="T41" fmla="*/ 2147483647 h 110"/>
                  <a:gd name="T42" fmla="*/ 2147483647 w 156"/>
                  <a:gd name="T43" fmla="*/ 2147483647 h 110"/>
                  <a:gd name="T44" fmla="*/ 2147483647 w 156"/>
                  <a:gd name="T45" fmla="*/ 2147483647 h 110"/>
                  <a:gd name="T46" fmla="*/ 2147483647 w 156"/>
                  <a:gd name="T47" fmla="*/ 2147483647 h 1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6" h="110">
                    <a:moveTo>
                      <a:pt x="154" y="24"/>
                    </a:moveTo>
                    <a:cubicBezTo>
                      <a:pt x="154" y="24"/>
                      <a:pt x="153" y="13"/>
                      <a:pt x="148" y="8"/>
                    </a:cubicBezTo>
                    <a:cubicBezTo>
                      <a:pt x="142" y="2"/>
                      <a:pt x="135" y="2"/>
                      <a:pt x="132" y="2"/>
                    </a:cubicBezTo>
                    <a:cubicBezTo>
                      <a:pt x="111" y="0"/>
                      <a:pt x="78" y="0"/>
                      <a:pt x="78" y="0"/>
                    </a:cubicBezTo>
                    <a:cubicBezTo>
                      <a:pt x="78" y="0"/>
                      <a:pt x="78" y="0"/>
                      <a:pt x="78" y="0"/>
                    </a:cubicBezTo>
                    <a:cubicBezTo>
                      <a:pt x="78" y="0"/>
                      <a:pt x="45" y="0"/>
                      <a:pt x="23" y="2"/>
                    </a:cubicBezTo>
                    <a:cubicBezTo>
                      <a:pt x="20" y="2"/>
                      <a:pt x="14" y="2"/>
                      <a:pt x="8" y="8"/>
                    </a:cubicBezTo>
                    <a:cubicBezTo>
                      <a:pt x="3" y="13"/>
                      <a:pt x="2" y="24"/>
                      <a:pt x="2" y="24"/>
                    </a:cubicBezTo>
                    <a:cubicBezTo>
                      <a:pt x="2" y="24"/>
                      <a:pt x="0" y="36"/>
                      <a:pt x="0" y="49"/>
                    </a:cubicBezTo>
                    <a:cubicBezTo>
                      <a:pt x="0" y="61"/>
                      <a:pt x="0" y="61"/>
                      <a:pt x="0" y="61"/>
                    </a:cubicBezTo>
                    <a:cubicBezTo>
                      <a:pt x="0" y="73"/>
                      <a:pt x="2" y="86"/>
                      <a:pt x="2" y="86"/>
                    </a:cubicBezTo>
                    <a:cubicBezTo>
                      <a:pt x="2" y="86"/>
                      <a:pt x="3" y="97"/>
                      <a:pt x="8" y="101"/>
                    </a:cubicBezTo>
                    <a:cubicBezTo>
                      <a:pt x="14" y="108"/>
                      <a:pt x="22" y="107"/>
                      <a:pt x="25" y="108"/>
                    </a:cubicBezTo>
                    <a:cubicBezTo>
                      <a:pt x="37" y="109"/>
                      <a:pt x="78" y="110"/>
                      <a:pt x="78" y="110"/>
                    </a:cubicBezTo>
                    <a:cubicBezTo>
                      <a:pt x="78" y="110"/>
                      <a:pt x="111" y="110"/>
                      <a:pt x="132" y="108"/>
                    </a:cubicBezTo>
                    <a:cubicBezTo>
                      <a:pt x="135" y="108"/>
                      <a:pt x="142" y="108"/>
                      <a:pt x="148" y="101"/>
                    </a:cubicBezTo>
                    <a:cubicBezTo>
                      <a:pt x="153" y="97"/>
                      <a:pt x="154" y="86"/>
                      <a:pt x="154" y="86"/>
                    </a:cubicBezTo>
                    <a:cubicBezTo>
                      <a:pt x="154" y="86"/>
                      <a:pt x="156" y="73"/>
                      <a:pt x="156" y="61"/>
                    </a:cubicBezTo>
                    <a:cubicBezTo>
                      <a:pt x="156" y="49"/>
                      <a:pt x="156" y="49"/>
                      <a:pt x="156" y="49"/>
                    </a:cubicBezTo>
                    <a:cubicBezTo>
                      <a:pt x="156" y="36"/>
                      <a:pt x="154" y="24"/>
                      <a:pt x="154" y="24"/>
                    </a:cubicBezTo>
                    <a:close/>
                    <a:moveTo>
                      <a:pt x="62" y="75"/>
                    </a:moveTo>
                    <a:cubicBezTo>
                      <a:pt x="62" y="31"/>
                      <a:pt x="62" y="31"/>
                      <a:pt x="62" y="31"/>
                    </a:cubicBezTo>
                    <a:cubicBezTo>
                      <a:pt x="104" y="53"/>
                      <a:pt x="104" y="53"/>
                      <a:pt x="104" y="53"/>
                    </a:cubicBezTo>
                    <a:lnTo>
                      <a:pt x="62" y="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spTree>
    <p:extLst>
      <p:ext uri="{BB962C8B-B14F-4D97-AF65-F5344CB8AC3E}">
        <p14:creationId xmlns:p14="http://schemas.microsoft.com/office/powerpoint/2010/main" val="2771968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58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B">
    <p:spTree>
      <p:nvGrpSpPr>
        <p:cNvPr id="1" name="Shape 8"/>
        <p:cNvGrpSpPr/>
        <p:nvPr/>
      </p:nvGrpSpPr>
      <p:grpSpPr>
        <a:xfrm>
          <a:off x="0" y="0"/>
          <a:ext cx="0" cy="0"/>
          <a:chOff x="0" y="0"/>
          <a:chExt cx="0" cy="0"/>
        </a:xfrm>
      </p:grpSpPr>
      <p:sp>
        <p:nvSpPr>
          <p:cNvPr id="8" name="AutoShape 11"/>
          <p:cNvSpPr>
            <a:spLocks noChangeAspect="1" noChangeArrowheads="1" noTextEdit="1"/>
          </p:cNvSpPr>
          <p:nvPr userDrawn="1"/>
        </p:nvSpPr>
        <p:spPr bwMode="auto">
          <a:xfrm>
            <a:off x="292100" y="0"/>
            <a:ext cx="662463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1"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6325" y="4479925"/>
            <a:ext cx="2944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pour une image  4"/>
          <p:cNvSpPr>
            <a:spLocks noGrp="1"/>
          </p:cNvSpPr>
          <p:nvPr>
            <p:ph type="pic" sz="quarter" idx="13"/>
          </p:nvPr>
        </p:nvSpPr>
        <p:spPr>
          <a:xfrm>
            <a:off x="0" y="-7665"/>
            <a:ext cx="6137783" cy="5155928"/>
          </a:xfrm>
          <a:custGeom>
            <a:avLst/>
            <a:gdLst>
              <a:gd name="connsiteX0" fmla="*/ 0 w 5040313"/>
              <a:gd name="connsiteY0" fmla="*/ 0 h 5148263"/>
              <a:gd name="connsiteX1" fmla="*/ 5040313 w 5040313"/>
              <a:gd name="connsiteY1" fmla="*/ 0 h 5148263"/>
              <a:gd name="connsiteX2" fmla="*/ 5040313 w 5040313"/>
              <a:gd name="connsiteY2" fmla="*/ 5148263 h 5148263"/>
              <a:gd name="connsiteX3" fmla="*/ 0 w 5040313"/>
              <a:gd name="connsiteY3" fmla="*/ 5148263 h 5148263"/>
              <a:gd name="connsiteX4" fmla="*/ 0 w 5040313"/>
              <a:gd name="connsiteY4" fmla="*/ 0 h 5148263"/>
              <a:gd name="connsiteX0" fmla="*/ 0 w 6056313"/>
              <a:gd name="connsiteY0" fmla="*/ 0 h 5148263"/>
              <a:gd name="connsiteX1" fmla="*/ 5040313 w 6056313"/>
              <a:gd name="connsiteY1" fmla="*/ 0 h 5148263"/>
              <a:gd name="connsiteX2" fmla="*/ 5040313 w 6056313"/>
              <a:gd name="connsiteY2" fmla="*/ 5148263 h 5148263"/>
              <a:gd name="connsiteX3" fmla="*/ 0 w 6056313"/>
              <a:gd name="connsiteY3" fmla="*/ 5148263 h 5148263"/>
              <a:gd name="connsiteX4" fmla="*/ 0 w 6056313"/>
              <a:gd name="connsiteY4" fmla="*/ 0 h 5148263"/>
              <a:gd name="connsiteX0" fmla="*/ 0 w 6256260"/>
              <a:gd name="connsiteY0" fmla="*/ 0 h 5148263"/>
              <a:gd name="connsiteX1" fmla="*/ 5040313 w 6256260"/>
              <a:gd name="connsiteY1" fmla="*/ 0 h 5148263"/>
              <a:gd name="connsiteX2" fmla="*/ 5040313 w 6256260"/>
              <a:gd name="connsiteY2" fmla="*/ 5148263 h 5148263"/>
              <a:gd name="connsiteX3" fmla="*/ 0 w 6256260"/>
              <a:gd name="connsiteY3" fmla="*/ 5148263 h 5148263"/>
              <a:gd name="connsiteX4" fmla="*/ 0 w 6256260"/>
              <a:gd name="connsiteY4" fmla="*/ 0 h 5148263"/>
              <a:gd name="connsiteX0" fmla="*/ 0 w 6236362"/>
              <a:gd name="connsiteY0" fmla="*/ 15240 h 5163503"/>
              <a:gd name="connsiteX1" fmla="*/ 5009833 w 6236362"/>
              <a:gd name="connsiteY1" fmla="*/ 0 h 5163503"/>
              <a:gd name="connsiteX2" fmla="*/ 5040313 w 6236362"/>
              <a:gd name="connsiteY2" fmla="*/ 5163503 h 5163503"/>
              <a:gd name="connsiteX3" fmla="*/ 0 w 6236362"/>
              <a:gd name="connsiteY3" fmla="*/ 5163503 h 5163503"/>
              <a:gd name="connsiteX4" fmla="*/ 0 w 6236362"/>
              <a:gd name="connsiteY4" fmla="*/ 15240 h 5163503"/>
              <a:gd name="connsiteX0" fmla="*/ 0 w 6137783"/>
              <a:gd name="connsiteY0" fmla="*/ 15240 h 5163503"/>
              <a:gd name="connsiteX1" fmla="*/ 5009833 w 6137783"/>
              <a:gd name="connsiteY1" fmla="*/ 0 h 5163503"/>
              <a:gd name="connsiteX2" fmla="*/ 5040313 w 6137783"/>
              <a:gd name="connsiteY2" fmla="*/ 5163503 h 5163503"/>
              <a:gd name="connsiteX3" fmla="*/ 0 w 6137783"/>
              <a:gd name="connsiteY3" fmla="*/ 5163503 h 5163503"/>
              <a:gd name="connsiteX4" fmla="*/ 0 w 6137783"/>
              <a:gd name="connsiteY4" fmla="*/ 15240 h 5163503"/>
              <a:gd name="connsiteX0" fmla="*/ 0 w 6137783"/>
              <a:gd name="connsiteY0" fmla="*/ 0 h 5171191"/>
              <a:gd name="connsiteX1" fmla="*/ 5009833 w 6137783"/>
              <a:gd name="connsiteY1" fmla="*/ 7688 h 5171191"/>
              <a:gd name="connsiteX2" fmla="*/ 5040313 w 6137783"/>
              <a:gd name="connsiteY2" fmla="*/ 5171191 h 5171191"/>
              <a:gd name="connsiteX3" fmla="*/ 0 w 6137783"/>
              <a:gd name="connsiteY3" fmla="*/ 5171191 h 5171191"/>
              <a:gd name="connsiteX4" fmla="*/ 0 w 6137783"/>
              <a:gd name="connsiteY4" fmla="*/ 0 h 517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7783" h="5171191">
                <a:moveTo>
                  <a:pt x="0" y="0"/>
                </a:moveTo>
                <a:lnTo>
                  <a:pt x="5009833" y="7688"/>
                </a:lnTo>
                <a:cubicBezTo>
                  <a:pt x="7067233" y="2523876"/>
                  <a:pt x="5832793" y="4232343"/>
                  <a:pt x="5040313" y="5171191"/>
                </a:cubicBezTo>
                <a:lnTo>
                  <a:pt x="0" y="5171191"/>
                </a:lnTo>
                <a:lnTo>
                  <a:pt x="0" y="0"/>
                </a:lnTo>
                <a:close/>
              </a:path>
            </a:pathLst>
          </a:custGeom>
          <a:solidFill>
            <a:schemeClr val="bg1">
              <a:lumMod val="95000"/>
            </a:schemeClr>
          </a:solidFill>
        </p:spPr>
        <p:txBody>
          <a:bodyPr rtlCol="0">
            <a:normAutofit/>
          </a:bodyPr>
          <a:lstStyle/>
          <a:p>
            <a:pPr lvl="0"/>
            <a:r>
              <a:rPr lang="fr-FR" noProof="0" smtClean="0">
                <a:sym typeface="Arial"/>
              </a:rPr>
              <a:t>Cliquez sur l'icône pour ajouter une image</a:t>
            </a:r>
            <a:endParaRPr lang="fr-FR" noProof="0" dirty="0">
              <a:sym typeface="Arial"/>
            </a:endParaRPr>
          </a:p>
        </p:txBody>
      </p:sp>
      <p:sp>
        <p:nvSpPr>
          <p:cNvPr id="10" name="Shape 10"/>
          <p:cNvSpPr txBox="1">
            <a:spLocks noGrp="1"/>
          </p:cNvSpPr>
          <p:nvPr>
            <p:ph type="ctrTitle"/>
          </p:nvPr>
        </p:nvSpPr>
        <p:spPr>
          <a:xfrm>
            <a:off x="291318" y="1347614"/>
            <a:ext cx="5827253" cy="1159799"/>
          </a:xfrm>
          <a:prstGeom prst="rect">
            <a:avLst/>
          </a:prstGeom>
        </p:spPr>
        <p:txBody>
          <a:bodyPr tIns="0" bIns="0" anchor="ctr"/>
          <a:lstStyle>
            <a:lvl1pPr lvl="0" algn="l">
              <a:lnSpc>
                <a:spcPct val="90000"/>
              </a:lnSpc>
              <a:spcBef>
                <a:spcPts val="0"/>
              </a:spcBef>
              <a:buClr>
                <a:srgbClr val="FFFFFF"/>
              </a:buClr>
              <a:buSzPct val="100000"/>
              <a:buFont typeface="Cabin Condensed"/>
              <a:defRPr sz="3600">
                <a:solidFill>
                  <a:schemeClr val="accent1"/>
                </a:solidFill>
                <a:latin typeface="Arial Narrow" panose="020B0606020202030204" pitchFamily="34" charset="0"/>
                <a:ea typeface="Arial Narrow" panose="020B0606020202030204" pitchFamily="34" charset="0"/>
                <a:cs typeface="Arial Narrow" panose="020B0606020202030204" pitchFamily="34" charset="0"/>
                <a:sym typeface="Cabin Condensed"/>
              </a:defRPr>
            </a:lvl1pPr>
            <a:lvl2pPr lvl="1"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9pPr>
          </a:lstStyle>
          <a:p>
            <a:r>
              <a:rPr lang="fr-FR" smtClean="0"/>
              <a:t>Modifiez le style du titre</a:t>
            </a:r>
            <a:endParaRPr dirty="0"/>
          </a:p>
        </p:txBody>
      </p:sp>
      <p:sp>
        <p:nvSpPr>
          <p:cNvPr id="7" name="Espace réservé du texte 52"/>
          <p:cNvSpPr>
            <a:spLocks noGrp="1"/>
          </p:cNvSpPr>
          <p:nvPr>
            <p:ph type="body" sz="quarter" idx="10"/>
          </p:nvPr>
        </p:nvSpPr>
        <p:spPr>
          <a:xfrm>
            <a:off x="291318" y="4086328"/>
            <a:ext cx="624751" cy="302955"/>
          </a:xfrm>
          <a:prstGeom prst="roundRect">
            <a:avLst>
              <a:gd name="adj" fmla="val 50000"/>
            </a:avLst>
          </a:prstGeom>
          <a:solidFill>
            <a:schemeClr val="accent1"/>
          </a:solidFill>
          <a:ln>
            <a:noFill/>
          </a:ln>
        </p:spPr>
        <p:txBody>
          <a:bodyPr wrap="none" lIns="72000" tIns="0" rIns="72000" bIns="0" anchor="ctr">
            <a:spAutoFit/>
          </a:bodyPr>
          <a:lstStyle>
            <a:lvl1pPr marL="0" indent="0">
              <a:buNone/>
              <a:defRPr sz="1400" b="0" cap="all" baseline="0">
                <a:solidFill>
                  <a:schemeClr val="bg1"/>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6" name="Espace réservé du texte 52"/>
          <p:cNvSpPr>
            <a:spLocks noGrp="1"/>
          </p:cNvSpPr>
          <p:nvPr>
            <p:ph type="body" sz="quarter" idx="11"/>
          </p:nvPr>
        </p:nvSpPr>
        <p:spPr>
          <a:xfrm>
            <a:off x="291318" y="2547568"/>
            <a:ext cx="5827253" cy="369332"/>
          </a:xfrm>
          <a:prstGeom prst="rect">
            <a:avLst/>
          </a:prstGeom>
          <a:noFill/>
          <a:ln>
            <a:noFill/>
          </a:ln>
        </p:spPr>
        <p:txBody>
          <a:bodyPr lIns="0" tIns="0" rIns="0" bIns="0">
            <a:spAutoFit/>
          </a:bodyPr>
          <a:lstStyle>
            <a:lvl1pPr marL="0" indent="0" algn="l">
              <a:buNone/>
              <a:defRPr sz="2400" b="0" cap="none" baseline="0">
                <a:solidFill>
                  <a:schemeClr val="accent1"/>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12" name="Espace réservé du texte 52"/>
          <p:cNvSpPr>
            <a:spLocks noGrp="1"/>
          </p:cNvSpPr>
          <p:nvPr>
            <p:ph type="body" sz="quarter" idx="12"/>
          </p:nvPr>
        </p:nvSpPr>
        <p:spPr>
          <a:xfrm>
            <a:off x="6916324" y="159482"/>
            <a:ext cx="2016224" cy="324036"/>
          </a:xfrm>
        </p:spPr>
        <p:txBody>
          <a:bodyPr lIns="0" tIns="0" rIns="0" bIns="0" anchor="ctr"/>
          <a:lstStyle>
            <a:lvl1pPr marL="0" indent="0" algn="r">
              <a:buNone/>
              <a:defRPr sz="1200" b="0">
                <a:solidFill>
                  <a:srgbClr val="83517B"/>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100688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re C">
    <p:spTree>
      <p:nvGrpSpPr>
        <p:cNvPr id="1" name="Shape 8"/>
        <p:cNvGrpSpPr/>
        <p:nvPr/>
      </p:nvGrpSpPr>
      <p:grpSpPr>
        <a:xfrm>
          <a:off x="0" y="0"/>
          <a:ext cx="0" cy="0"/>
          <a:chOff x="0" y="0"/>
          <a:chExt cx="0" cy="0"/>
        </a:xfrm>
      </p:grpSpPr>
      <p:sp>
        <p:nvSpPr>
          <p:cNvPr id="8" name="AutoShape 11"/>
          <p:cNvSpPr>
            <a:spLocks noChangeAspect="1" noChangeArrowheads="1" noTextEdit="1"/>
          </p:cNvSpPr>
          <p:nvPr userDrawn="1"/>
        </p:nvSpPr>
        <p:spPr bwMode="auto">
          <a:xfrm>
            <a:off x="292100" y="0"/>
            <a:ext cx="662463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11" name="Imag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6325" y="4479925"/>
            <a:ext cx="2944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pour une image  4"/>
          <p:cNvSpPr>
            <a:spLocks noGrp="1"/>
          </p:cNvSpPr>
          <p:nvPr>
            <p:ph type="pic" sz="quarter" idx="13"/>
          </p:nvPr>
        </p:nvSpPr>
        <p:spPr>
          <a:xfrm>
            <a:off x="0" y="-7665"/>
            <a:ext cx="6137783" cy="5155928"/>
          </a:xfrm>
          <a:custGeom>
            <a:avLst/>
            <a:gdLst>
              <a:gd name="connsiteX0" fmla="*/ 0 w 5040313"/>
              <a:gd name="connsiteY0" fmla="*/ 0 h 5148263"/>
              <a:gd name="connsiteX1" fmla="*/ 5040313 w 5040313"/>
              <a:gd name="connsiteY1" fmla="*/ 0 h 5148263"/>
              <a:gd name="connsiteX2" fmla="*/ 5040313 w 5040313"/>
              <a:gd name="connsiteY2" fmla="*/ 5148263 h 5148263"/>
              <a:gd name="connsiteX3" fmla="*/ 0 w 5040313"/>
              <a:gd name="connsiteY3" fmla="*/ 5148263 h 5148263"/>
              <a:gd name="connsiteX4" fmla="*/ 0 w 5040313"/>
              <a:gd name="connsiteY4" fmla="*/ 0 h 5148263"/>
              <a:gd name="connsiteX0" fmla="*/ 0 w 6056313"/>
              <a:gd name="connsiteY0" fmla="*/ 0 h 5148263"/>
              <a:gd name="connsiteX1" fmla="*/ 5040313 w 6056313"/>
              <a:gd name="connsiteY1" fmla="*/ 0 h 5148263"/>
              <a:gd name="connsiteX2" fmla="*/ 5040313 w 6056313"/>
              <a:gd name="connsiteY2" fmla="*/ 5148263 h 5148263"/>
              <a:gd name="connsiteX3" fmla="*/ 0 w 6056313"/>
              <a:gd name="connsiteY3" fmla="*/ 5148263 h 5148263"/>
              <a:gd name="connsiteX4" fmla="*/ 0 w 6056313"/>
              <a:gd name="connsiteY4" fmla="*/ 0 h 5148263"/>
              <a:gd name="connsiteX0" fmla="*/ 0 w 6256260"/>
              <a:gd name="connsiteY0" fmla="*/ 0 h 5148263"/>
              <a:gd name="connsiteX1" fmla="*/ 5040313 w 6256260"/>
              <a:gd name="connsiteY1" fmla="*/ 0 h 5148263"/>
              <a:gd name="connsiteX2" fmla="*/ 5040313 w 6256260"/>
              <a:gd name="connsiteY2" fmla="*/ 5148263 h 5148263"/>
              <a:gd name="connsiteX3" fmla="*/ 0 w 6256260"/>
              <a:gd name="connsiteY3" fmla="*/ 5148263 h 5148263"/>
              <a:gd name="connsiteX4" fmla="*/ 0 w 6256260"/>
              <a:gd name="connsiteY4" fmla="*/ 0 h 5148263"/>
              <a:gd name="connsiteX0" fmla="*/ 0 w 6236362"/>
              <a:gd name="connsiteY0" fmla="*/ 15240 h 5163503"/>
              <a:gd name="connsiteX1" fmla="*/ 5009833 w 6236362"/>
              <a:gd name="connsiteY1" fmla="*/ 0 h 5163503"/>
              <a:gd name="connsiteX2" fmla="*/ 5040313 w 6236362"/>
              <a:gd name="connsiteY2" fmla="*/ 5163503 h 5163503"/>
              <a:gd name="connsiteX3" fmla="*/ 0 w 6236362"/>
              <a:gd name="connsiteY3" fmla="*/ 5163503 h 5163503"/>
              <a:gd name="connsiteX4" fmla="*/ 0 w 6236362"/>
              <a:gd name="connsiteY4" fmla="*/ 15240 h 5163503"/>
              <a:gd name="connsiteX0" fmla="*/ 0 w 6137783"/>
              <a:gd name="connsiteY0" fmla="*/ 15240 h 5163503"/>
              <a:gd name="connsiteX1" fmla="*/ 5009833 w 6137783"/>
              <a:gd name="connsiteY1" fmla="*/ 0 h 5163503"/>
              <a:gd name="connsiteX2" fmla="*/ 5040313 w 6137783"/>
              <a:gd name="connsiteY2" fmla="*/ 5163503 h 5163503"/>
              <a:gd name="connsiteX3" fmla="*/ 0 w 6137783"/>
              <a:gd name="connsiteY3" fmla="*/ 5163503 h 5163503"/>
              <a:gd name="connsiteX4" fmla="*/ 0 w 6137783"/>
              <a:gd name="connsiteY4" fmla="*/ 15240 h 5163503"/>
              <a:gd name="connsiteX0" fmla="*/ 0 w 6137783"/>
              <a:gd name="connsiteY0" fmla="*/ 0 h 5171191"/>
              <a:gd name="connsiteX1" fmla="*/ 5009833 w 6137783"/>
              <a:gd name="connsiteY1" fmla="*/ 7688 h 5171191"/>
              <a:gd name="connsiteX2" fmla="*/ 5040313 w 6137783"/>
              <a:gd name="connsiteY2" fmla="*/ 5171191 h 5171191"/>
              <a:gd name="connsiteX3" fmla="*/ 0 w 6137783"/>
              <a:gd name="connsiteY3" fmla="*/ 5171191 h 5171191"/>
              <a:gd name="connsiteX4" fmla="*/ 0 w 6137783"/>
              <a:gd name="connsiteY4" fmla="*/ 0 h 517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7783" h="5171191">
                <a:moveTo>
                  <a:pt x="0" y="0"/>
                </a:moveTo>
                <a:lnTo>
                  <a:pt x="5009833" y="7688"/>
                </a:lnTo>
                <a:cubicBezTo>
                  <a:pt x="7067233" y="2523876"/>
                  <a:pt x="5832793" y="4232343"/>
                  <a:pt x="5040313" y="5171191"/>
                </a:cubicBezTo>
                <a:lnTo>
                  <a:pt x="0" y="5171191"/>
                </a:lnTo>
                <a:lnTo>
                  <a:pt x="0" y="0"/>
                </a:lnTo>
                <a:close/>
              </a:path>
            </a:pathLst>
          </a:custGeom>
          <a:solidFill>
            <a:schemeClr val="bg1">
              <a:lumMod val="95000"/>
            </a:schemeClr>
          </a:solidFill>
        </p:spPr>
        <p:txBody>
          <a:bodyPr rtlCol="0">
            <a:normAutofit/>
          </a:bodyPr>
          <a:lstStyle/>
          <a:p>
            <a:pPr lvl="0"/>
            <a:r>
              <a:rPr lang="fr-FR" noProof="0" smtClean="0">
                <a:sym typeface="Arial"/>
              </a:rPr>
              <a:t>Cliquez sur l'icône pour ajouter une image</a:t>
            </a:r>
            <a:endParaRPr lang="fr-FR" noProof="0" dirty="0">
              <a:sym typeface="Arial"/>
            </a:endParaRPr>
          </a:p>
        </p:txBody>
      </p:sp>
      <p:sp>
        <p:nvSpPr>
          <p:cNvPr id="10" name="Shape 10"/>
          <p:cNvSpPr txBox="1">
            <a:spLocks noGrp="1"/>
          </p:cNvSpPr>
          <p:nvPr>
            <p:ph type="ctrTitle"/>
          </p:nvPr>
        </p:nvSpPr>
        <p:spPr>
          <a:xfrm>
            <a:off x="291318" y="1347614"/>
            <a:ext cx="5827253" cy="1159799"/>
          </a:xfrm>
          <a:prstGeom prst="rect">
            <a:avLst/>
          </a:prstGeom>
        </p:spPr>
        <p:txBody>
          <a:bodyPr tIns="0" bIns="0" anchor="ctr"/>
          <a:lstStyle>
            <a:lvl1pPr lvl="0" algn="l">
              <a:lnSpc>
                <a:spcPct val="90000"/>
              </a:lnSpc>
              <a:spcBef>
                <a:spcPts val="0"/>
              </a:spcBef>
              <a:buClr>
                <a:srgbClr val="FFFFFF"/>
              </a:buClr>
              <a:buSzPct val="100000"/>
              <a:buFont typeface="Cabin Condensed"/>
              <a:defRPr sz="3600">
                <a:solidFill>
                  <a:schemeClr val="accent1"/>
                </a:solidFill>
                <a:latin typeface="Arial Narrow" panose="020B0606020202030204" pitchFamily="34" charset="0"/>
                <a:ea typeface="Arial Narrow" panose="020B0606020202030204" pitchFamily="34" charset="0"/>
                <a:cs typeface="Arial Narrow" panose="020B0606020202030204" pitchFamily="34" charset="0"/>
                <a:sym typeface="Cabin Condensed"/>
              </a:defRPr>
            </a:lvl1pPr>
            <a:lvl2pPr lvl="1"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2pPr>
            <a:lvl3pPr lvl="2"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3pPr>
            <a:lvl4pPr lvl="3"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4pPr>
            <a:lvl5pPr lvl="4"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5pPr>
            <a:lvl6pPr lvl="5"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6pPr>
            <a:lvl7pPr lvl="6"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7pPr>
            <a:lvl8pPr lvl="7"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8pPr>
            <a:lvl9pPr lvl="8" algn="l">
              <a:spcBef>
                <a:spcPts val="0"/>
              </a:spcBef>
              <a:buClr>
                <a:srgbClr val="FFFFFF"/>
              </a:buClr>
              <a:buSzPct val="100000"/>
              <a:buFont typeface="Cabin Condensed"/>
              <a:defRPr sz="6000">
                <a:solidFill>
                  <a:srgbClr val="FFFFFF"/>
                </a:solidFill>
                <a:latin typeface="Cabin Condensed"/>
                <a:ea typeface="Cabin Condensed"/>
                <a:cs typeface="Cabin Condensed"/>
                <a:sym typeface="Cabin Condensed"/>
              </a:defRPr>
            </a:lvl9pPr>
          </a:lstStyle>
          <a:p>
            <a:r>
              <a:rPr lang="fr-FR" smtClean="0"/>
              <a:t>Modifiez le style du titre</a:t>
            </a:r>
            <a:endParaRPr dirty="0"/>
          </a:p>
        </p:txBody>
      </p:sp>
      <p:sp>
        <p:nvSpPr>
          <p:cNvPr id="7" name="Espace réservé du texte 52"/>
          <p:cNvSpPr>
            <a:spLocks noGrp="1"/>
          </p:cNvSpPr>
          <p:nvPr>
            <p:ph type="body" sz="quarter" idx="10"/>
          </p:nvPr>
        </p:nvSpPr>
        <p:spPr>
          <a:xfrm>
            <a:off x="291318" y="4086328"/>
            <a:ext cx="624751" cy="302955"/>
          </a:xfrm>
          <a:prstGeom prst="roundRect">
            <a:avLst>
              <a:gd name="adj" fmla="val 50000"/>
            </a:avLst>
          </a:prstGeom>
          <a:solidFill>
            <a:schemeClr val="bg1"/>
          </a:solidFill>
          <a:ln>
            <a:noFill/>
          </a:ln>
        </p:spPr>
        <p:txBody>
          <a:bodyPr wrap="none" lIns="72000" tIns="0" rIns="72000" bIns="0" anchor="ctr">
            <a:spAutoFit/>
          </a:bodyPr>
          <a:lstStyle>
            <a:lvl1pPr marL="0" indent="0">
              <a:buNone/>
              <a:defRPr sz="1400" b="0" cap="all" baseline="0">
                <a:solidFill>
                  <a:schemeClr val="accent1"/>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6" name="Espace réservé du texte 52"/>
          <p:cNvSpPr>
            <a:spLocks noGrp="1"/>
          </p:cNvSpPr>
          <p:nvPr>
            <p:ph type="body" sz="quarter" idx="11"/>
          </p:nvPr>
        </p:nvSpPr>
        <p:spPr>
          <a:xfrm>
            <a:off x="291318" y="2547568"/>
            <a:ext cx="5827253" cy="369332"/>
          </a:xfrm>
          <a:prstGeom prst="rect">
            <a:avLst/>
          </a:prstGeom>
          <a:noFill/>
          <a:ln>
            <a:noFill/>
          </a:ln>
        </p:spPr>
        <p:txBody>
          <a:bodyPr lIns="0" tIns="0" rIns="0" bIns="0">
            <a:spAutoFit/>
          </a:bodyPr>
          <a:lstStyle>
            <a:lvl1pPr marL="0" indent="0" algn="l">
              <a:buNone/>
              <a:defRPr sz="2400" b="0" cap="none" baseline="0">
                <a:solidFill>
                  <a:schemeClr val="accent1"/>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12" name="Espace réservé du texte 52"/>
          <p:cNvSpPr>
            <a:spLocks noGrp="1"/>
          </p:cNvSpPr>
          <p:nvPr>
            <p:ph type="body" sz="quarter" idx="12"/>
          </p:nvPr>
        </p:nvSpPr>
        <p:spPr>
          <a:xfrm>
            <a:off x="6916324" y="159482"/>
            <a:ext cx="2016224" cy="324036"/>
          </a:xfrm>
        </p:spPr>
        <p:txBody>
          <a:bodyPr lIns="0" tIns="0" rIns="0" bIns="0" anchor="ctr"/>
          <a:lstStyle>
            <a:lvl1pPr marL="0" indent="0" algn="r">
              <a:buNone/>
              <a:defRPr sz="1200" b="0">
                <a:solidFill>
                  <a:srgbClr val="83517B"/>
                </a:solidFill>
                <a:latin typeface="Arial Narrow" panose="020B0606020202030204" pitchFamily="34" charset="0"/>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198544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4" name="Shape 24"/>
          <p:cNvSpPr>
            <a:spLocks noChangeArrowheads="1"/>
          </p:cNvSpPr>
          <p:nvPr userDrawn="1"/>
        </p:nvSpPr>
        <p:spPr bwMode="auto">
          <a:xfrm>
            <a:off x="2324100" y="765175"/>
            <a:ext cx="188913" cy="190500"/>
          </a:xfrm>
          <a:prstGeom prst="ellipse">
            <a:avLst/>
          </a:prstGeom>
          <a:solidFill>
            <a:schemeClr val="bg1"/>
          </a:solidFill>
          <a:ln w="28575">
            <a:solidFill>
              <a:schemeClr val="bg1"/>
            </a:solidFill>
            <a:round/>
            <a:headEnd/>
            <a:tailEnd/>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endParaRPr lang="fr-FR" altLang="fr-FR" smtClean="0"/>
          </a:p>
        </p:txBody>
      </p:sp>
      <p:sp>
        <p:nvSpPr>
          <p:cNvPr id="15" name="Espace réservé du texte 52"/>
          <p:cNvSpPr txBox="1">
            <a:spLocks/>
          </p:cNvSpPr>
          <p:nvPr userDrawn="1"/>
        </p:nvSpPr>
        <p:spPr>
          <a:xfrm>
            <a:off x="250825" y="252413"/>
            <a:ext cx="909638" cy="260350"/>
          </a:xfrm>
          <a:prstGeom prst="roundRect">
            <a:avLst>
              <a:gd name="adj" fmla="val 50000"/>
            </a:avLst>
          </a:prstGeom>
          <a:solidFill>
            <a:schemeClr val="bg1"/>
          </a:solidFill>
          <a:ln>
            <a:solidFill>
              <a:schemeClr val="accent1"/>
            </a:solidFill>
          </a:ln>
        </p:spPr>
        <p:txBody>
          <a:bodyPr wrap="none" lIns="72000" tIns="0" rIns="72000" bIns="0" anchor="ctr">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chemeClr val="accent6"/>
              </a:buClr>
              <a:buFont typeface="Cambria Math" panose="02040503050406030204" pitchFamily="18" charset="0"/>
              <a:buNone/>
              <a:defRPr sz="1200" b="0" i="0" u="none" strike="noStrike" cap="all" baseline="0">
                <a:solidFill>
                  <a:schemeClr val="bg1"/>
                </a:solidFill>
                <a:latin typeface="Arial Narrow" panose="020B0606020202030204" pitchFamily="34" charset="0"/>
                <a:ea typeface="Arial"/>
                <a:cs typeface="Arial"/>
                <a:sym typeface="Arial"/>
              </a:defRPr>
            </a:lvl1pPr>
            <a:lvl2pPr marL="457200" marR="0" lvl="1" indent="0" algn="l" rtl="0">
              <a:lnSpc>
                <a:spcPct val="100000"/>
              </a:lnSpc>
              <a:spcBef>
                <a:spcPts val="0"/>
              </a:spcBef>
              <a:spcAft>
                <a:spcPts val="0"/>
              </a:spcAft>
              <a:buClr>
                <a:schemeClr val="accent1"/>
              </a:buClr>
              <a:buFont typeface="Symbol" panose="05050102010706020507" pitchFamily="18" charset="2"/>
              <a:buNone/>
              <a:defRPr sz="1200" b="0" i="0" u="none" strike="noStrike" cap="none">
                <a:solidFill>
                  <a:schemeClr val="bg1"/>
                </a:solidFill>
                <a:latin typeface="+mn-lt"/>
                <a:ea typeface="Arial"/>
                <a:cs typeface="Arial"/>
                <a:sym typeface="Arial"/>
              </a:defRPr>
            </a:lvl2pPr>
            <a:lvl3pPr marL="914400" marR="0" lvl="2" indent="0" algn="l" rtl="0">
              <a:lnSpc>
                <a:spcPct val="100000"/>
              </a:lnSpc>
              <a:spcBef>
                <a:spcPts val="0"/>
              </a:spcBef>
              <a:spcAft>
                <a:spcPts val="0"/>
              </a:spcAft>
              <a:buClr>
                <a:schemeClr val="accent4"/>
              </a:buClr>
              <a:buFont typeface="Courier New" panose="02070309020205020404" pitchFamily="49" charset="0"/>
              <a:buNone/>
              <a:defRPr sz="1200" b="0" i="0" u="none" strike="noStrike" cap="none">
                <a:solidFill>
                  <a:schemeClr val="bg1"/>
                </a:solidFill>
                <a:latin typeface="+mn-lt"/>
                <a:ea typeface="Arial"/>
                <a:cs typeface="Arial"/>
                <a:sym typeface="Arial"/>
              </a:defRPr>
            </a:lvl3pPr>
            <a:lvl4pPr marL="1371600" marR="0" lvl="3" indent="0" algn="l" rtl="0">
              <a:lnSpc>
                <a:spcPct val="100000"/>
              </a:lnSpc>
              <a:spcBef>
                <a:spcPts val="0"/>
              </a:spcBef>
              <a:spcAft>
                <a:spcPts val="0"/>
              </a:spcAft>
              <a:buClr>
                <a:schemeClr val="accent2"/>
              </a:buClr>
              <a:buFont typeface="Arial" panose="020B0604020202020204" pitchFamily="34" charset="0"/>
              <a:buNone/>
              <a:defRPr sz="1200" b="0" i="0" u="none" strike="noStrike" cap="none">
                <a:solidFill>
                  <a:schemeClr val="bg1"/>
                </a:solidFill>
                <a:latin typeface="+mn-lt"/>
                <a:ea typeface="Arial"/>
                <a:cs typeface="Arial"/>
                <a:sym typeface="Arial"/>
              </a:defRPr>
            </a:lvl4pPr>
            <a:lvl5pPr marL="1828800" marR="0" lvl="4" indent="0" algn="l" rtl="0">
              <a:lnSpc>
                <a:spcPct val="100000"/>
              </a:lnSpc>
              <a:spcBef>
                <a:spcPts val="0"/>
              </a:spcBef>
              <a:spcAft>
                <a:spcPts val="0"/>
              </a:spcAft>
              <a:buNone/>
              <a:defRPr sz="1200" b="0" i="0" u="none" strike="noStrike" cap="none">
                <a:solidFill>
                  <a:schemeClr val="bg1"/>
                </a:solidFill>
                <a:latin typeface="+mn-lt"/>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fontAlgn="auto">
              <a:defRPr/>
            </a:pPr>
            <a:r>
              <a:rPr lang="fr-FR" kern="0" dirty="0" smtClean="0">
                <a:solidFill>
                  <a:schemeClr val="accent1"/>
                </a:solidFill>
              </a:rPr>
              <a:t>sommaire</a:t>
            </a:r>
            <a:endParaRPr lang="fr-FR" kern="0" dirty="0">
              <a:solidFill>
                <a:schemeClr val="accent1"/>
              </a:solidFill>
            </a:endParaRPr>
          </a:p>
        </p:txBody>
      </p:sp>
      <p:cxnSp>
        <p:nvCxnSpPr>
          <p:cNvPr id="16" name="Shape 23"/>
          <p:cNvCxnSpPr>
            <a:cxnSpLocks noChangeShapeType="1"/>
          </p:cNvCxnSpPr>
          <p:nvPr userDrawn="1"/>
        </p:nvCxnSpPr>
        <p:spPr bwMode="auto">
          <a:xfrm>
            <a:off x="2419350" y="-7938"/>
            <a:ext cx="0" cy="4883151"/>
          </a:xfrm>
          <a:prstGeom prst="straightConnector1">
            <a:avLst/>
          </a:prstGeom>
          <a:noFill/>
          <a:ln w="6350">
            <a:solidFill>
              <a:srgbClr val="999FA9"/>
            </a:solidFill>
            <a:round/>
            <a:headEnd type="none" w="lg" len="lg"/>
            <a:tailEnd type="none" w="lg" len="lg"/>
          </a:ln>
          <a:extLst>
            <a:ext uri="{909E8E84-426E-40DD-AFC4-6F175D3DCCD1}">
              <a14:hiddenFill xmlns:a14="http://schemas.microsoft.com/office/drawing/2010/main">
                <a:noFill/>
              </a14:hiddenFill>
            </a:ext>
          </a:extLst>
        </p:spPr>
      </p:cxnSp>
      <p:sp>
        <p:nvSpPr>
          <p:cNvPr id="27" name="Espace réservé du texte 2"/>
          <p:cNvSpPr>
            <a:spLocks noGrp="1"/>
          </p:cNvSpPr>
          <p:nvPr>
            <p:ph type="body" sz="quarter" idx="11"/>
          </p:nvPr>
        </p:nvSpPr>
        <p:spPr>
          <a:xfrm>
            <a:off x="2837382" y="411645"/>
            <a:ext cx="5947085" cy="611933"/>
          </a:xfrm>
        </p:spPr>
        <p:txBody>
          <a:bodyPr lIns="0" tIns="0" rIns="0" bIns="0" anchor="ctr">
            <a:normAutofit/>
          </a:bodyPr>
          <a:lstStyle>
            <a:lvl1pPr marL="0" marR="0" indent="0" algn="l" rtl="0">
              <a:lnSpc>
                <a:spcPct val="70000"/>
              </a:lnSpc>
              <a:spcBef>
                <a:spcPts val="0"/>
              </a:spcBef>
              <a:spcAft>
                <a:spcPts val="0"/>
              </a:spcAft>
              <a:buNone/>
              <a:defRPr lang="fr-FR" sz="2000" b="0" i="0" u="none" strike="noStrike" cap="none" dirty="0" smtClean="0">
                <a:solidFill>
                  <a:srgbClr val="000000"/>
                </a:solidFill>
                <a:latin typeface="Arial Narrow" panose="020B0606020202030204" pitchFamily="34" charset="0"/>
                <a:ea typeface="Arial"/>
                <a:cs typeface="Arial"/>
                <a:sym typeface="Arial"/>
              </a:defRPr>
            </a:lvl1pPr>
          </a:lstStyle>
          <a:p>
            <a:pPr lvl="0"/>
            <a:r>
              <a:rPr lang="fr-FR" smtClean="0"/>
              <a:t>Modifiez les styles du texte du masque</a:t>
            </a:r>
          </a:p>
        </p:txBody>
      </p:sp>
      <p:sp>
        <p:nvSpPr>
          <p:cNvPr id="29" name="Espace réservé du texte 2"/>
          <p:cNvSpPr>
            <a:spLocks noGrp="1"/>
          </p:cNvSpPr>
          <p:nvPr>
            <p:ph type="body" sz="quarter" idx="13"/>
          </p:nvPr>
        </p:nvSpPr>
        <p:spPr>
          <a:xfrm>
            <a:off x="2837382" y="1138913"/>
            <a:ext cx="5947085" cy="611933"/>
          </a:xfrm>
        </p:spPr>
        <p:txBody>
          <a:bodyPr lIns="0" tIns="0" rIns="0" bIns="0" anchor="ctr">
            <a:normAutofit/>
          </a:bodyPr>
          <a:lstStyle>
            <a:lvl1pPr marL="0" marR="0" indent="0" algn="l" rtl="0">
              <a:lnSpc>
                <a:spcPct val="70000"/>
              </a:lnSpc>
              <a:spcBef>
                <a:spcPts val="0"/>
              </a:spcBef>
              <a:spcAft>
                <a:spcPts val="0"/>
              </a:spcAft>
              <a:buNone/>
              <a:defRPr lang="fr-FR" sz="2000" b="0" i="0" u="none" strike="noStrike" cap="none" dirty="0" smtClean="0">
                <a:solidFill>
                  <a:srgbClr val="000000"/>
                </a:solidFill>
                <a:latin typeface="Arial Narrow" panose="020B0606020202030204" pitchFamily="34" charset="0"/>
                <a:ea typeface="Arial"/>
                <a:cs typeface="Arial"/>
                <a:sym typeface="Arial"/>
              </a:defRPr>
            </a:lvl1pPr>
          </a:lstStyle>
          <a:p>
            <a:pPr lvl="0"/>
            <a:r>
              <a:rPr lang="fr-FR" smtClean="0"/>
              <a:t>Modifiez les styles du texte du masque</a:t>
            </a:r>
          </a:p>
        </p:txBody>
      </p:sp>
      <p:sp>
        <p:nvSpPr>
          <p:cNvPr id="31" name="Espace réservé du texte 2"/>
          <p:cNvSpPr>
            <a:spLocks noGrp="1"/>
          </p:cNvSpPr>
          <p:nvPr>
            <p:ph type="body" sz="quarter" idx="15"/>
          </p:nvPr>
        </p:nvSpPr>
        <p:spPr>
          <a:xfrm>
            <a:off x="2837382" y="1866181"/>
            <a:ext cx="5947085" cy="611933"/>
          </a:xfrm>
        </p:spPr>
        <p:txBody>
          <a:bodyPr lIns="0" tIns="0" rIns="0" bIns="0" anchor="ctr">
            <a:normAutofit/>
          </a:bodyPr>
          <a:lstStyle>
            <a:lvl1pPr marL="0" marR="0" indent="0" algn="l" rtl="0">
              <a:lnSpc>
                <a:spcPct val="70000"/>
              </a:lnSpc>
              <a:spcBef>
                <a:spcPts val="0"/>
              </a:spcBef>
              <a:spcAft>
                <a:spcPts val="0"/>
              </a:spcAft>
              <a:buNone/>
              <a:defRPr lang="fr-FR" sz="2000" b="0" i="0" u="none" strike="noStrike" cap="none" dirty="0" smtClean="0">
                <a:solidFill>
                  <a:srgbClr val="000000"/>
                </a:solidFill>
                <a:latin typeface="Arial Narrow" panose="020B0606020202030204" pitchFamily="34" charset="0"/>
                <a:ea typeface="Arial"/>
                <a:cs typeface="Arial"/>
                <a:sym typeface="Arial"/>
              </a:defRPr>
            </a:lvl1pPr>
          </a:lstStyle>
          <a:p>
            <a:pPr lvl="0"/>
            <a:r>
              <a:rPr lang="fr-FR" smtClean="0"/>
              <a:t>Modifiez les styles du texte du masque</a:t>
            </a:r>
          </a:p>
        </p:txBody>
      </p:sp>
      <p:sp>
        <p:nvSpPr>
          <p:cNvPr id="33" name="Espace réservé du texte 2"/>
          <p:cNvSpPr>
            <a:spLocks noGrp="1"/>
          </p:cNvSpPr>
          <p:nvPr>
            <p:ph type="body" sz="quarter" idx="17"/>
          </p:nvPr>
        </p:nvSpPr>
        <p:spPr>
          <a:xfrm>
            <a:off x="2837382" y="2593449"/>
            <a:ext cx="5947085" cy="611933"/>
          </a:xfrm>
        </p:spPr>
        <p:txBody>
          <a:bodyPr lIns="0" tIns="0" rIns="0" bIns="0" anchor="ctr">
            <a:normAutofit/>
          </a:bodyPr>
          <a:lstStyle>
            <a:lvl1pPr marL="0" marR="0" indent="0" algn="l" rtl="0">
              <a:lnSpc>
                <a:spcPct val="70000"/>
              </a:lnSpc>
              <a:spcBef>
                <a:spcPts val="0"/>
              </a:spcBef>
              <a:spcAft>
                <a:spcPts val="0"/>
              </a:spcAft>
              <a:buNone/>
              <a:defRPr lang="fr-FR" sz="2000" b="0" i="0" u="none" strike="noStrike" cap="none" dirty="0" smtClean="0">
                <a:solidFill>
                  <a:srgbClr val="000000"/>
                </a:solidFill>
                <a:latin typeface="Arial Narrow" panose="020B0606020202030204" pitchFamily="34" charset="0"/>
                <a:ea typeface="Arial"/>
                <a:cs typeface="Arial"/>
                <a:sym typeface="Arial"/>
              </a:defRPr>
            </a:lvl1pPr>
          </a:lstStyle>
          <a:p>
            <a:pPr lvl="0"/>
            <a:r>
              <a:rPr lang="fr-FR" smtClean="0"/>
              <a:t>Modifiez les styles du texte du masque</a:t>
            </a:r>
          </a:p>
        </p:txBody>
      </p:sp>
      <p:sp>
        <p:nvSpPr>
          <p:cNvPr id="35" name="Espace réservé du texte 2"/>
          <p:cNvSpPr>
            <a:spLocks noGrp="1"/>
          </p:cNvSpPr>
          <p:nvPr>
            <p:ph type="body" sz="quarter" idx="19"/>
          </p:nvPr>
        </p:nvSpPr>
        <p:spPr>
          <a:xfrm>
            <a:off x="2837382" y="3320717"/>
            <a:ext cx="5947085" cy="611933"/>
          </a:xfrm>
        </p:spPr>
        <p:txBody>
          <a:bodyPr lIns="0" tIns="0" rIns="0" bIns="0" anchor="ctr">
            <a:normAutofit/>
          </a:bodyPr>
          <a:lstStyle>
            <a:lvl1pPr marL="0" marR="0" indent="0" algn="l" rtl="0">
              <a:lnSpc>
                <a:spcPct val="70000"/>
              </a:lnSpc>
              <a:spcBef>
                <a:spcPts val="0"/>
              </a:spcBef>
              <a:spcAft>
                <a:spcPts val="0"/>
              </a:spcAft>
              <a:buNone/>
              <a:defRPr lang="fr-FR" sz="2000" b="0" i="0" u="none" strike="noStrike" cap="none" dirty="0" smtClean="0">
                <a:solidFill>
                  <a:srgbClr val="000000"/>
                </a:solidFill>
                <a:latin typeface="Arial Narrow" panose="020B0606020202030204" pitchFamily="34" charset="0"/>
                <a:ea typeface="Arial"/>
                <a:cs typeface="Arial"/>
                <a:sym typeface="Arial"/>
              </a:defRPr>
            </a:lvl1pPr>
          </a:lstStyle>
          <a:p>
            <a:pPr lvl="0"/>
            <a:r>
              <a:rPr lang="fr-FR" smtClean="0"/>
              <a:t>Modifiez les styles du texte du masque</a:t>
            </a:r>
          </a:p>
        </p:txBody>
      </p:sp>
      <p:sp>
        <p:nvSpPr>
          <p:cNvPr id="37" name="Espace réservé du texte 2"/>
          <p:cNvSpPr>
            <a:spLocks noGrp="1"/>
          </p:cNvSpPr>
          <p:nvPr>
            <p:ph type="body" sz="quarter" idx="21"/>
          </p:nvPr>
        </p:nvSpPr>
        <p:spPr>
          <a:xfrm>
            <a:off x="2837382" y="4047985"/>
            <a:ext cx="5947085" cy="611933"/>
          </a:xfrm>
        </p:spPr>
        <p:txBody>
          <a:bodyPr lIns="0" tIns="0" rIns="0" bIns="0" anchor="ctr">
            <a:normAutofit/>
          </a:bodyPr>
          <a:lstStyle>
            <a:lvl1pPr marL="0" marR="0" indent="0" algn="l" rtl="0">
              <a:lnSpc>
                <a:spcPct val="70000"/>
              </a:lnSpc>
              <a:spcBef>
                <a:spcPts val="0"/>
              </a:spcBef>
              <a:spcAft>
                <a:spcPts val="0"/>
              </a:spcAft>
              <a:buNone/>
              <a:defRPr lang="fr-FR" sz="2000" b="0" i="0" u="none" strike="noStrike" cap="none" dirty="0" smtClean="0">
                <a:solidFill>
                  <a:srgbClr val="000000"/>
                </a:solidFill>
                <a:latin typeface="Arial Narrow" panose="020B0606020202030204" pitchFamily="34" charset="0"/>
                <a:ea typeface="Arial"/>
                <a:cs typeface="Arial"/>
                <a:sym typeface="Arial"/>
              </a:defRPr>
            </a:lvl1pPr>
          </a:lstStyle>
          <a:p>
            <a:pPr lvl="0"/>
            <a:r>
              <a:rPr lang="fr-FR" smtClean="0"/>
              <a:t>Modifiez les styles du texte du masque</a:t>
            </a:r>
          </a:p>
        </p:txBody>
      </p:sp>
      <p:sp>
        <p:nvSpPr>
          <p:cNvPr id="26" name="Espace réservé du texte 52"/>
          <p:cNvSpPr>
            <a:spLocks noGrp="1"/>
          </p:cNvSpPr>
          <p:nvPr>
            <p:ph type="body" sz="quarter" idx="10"/>
          </p:nvPr>
        </p:nvSpPr>
        <p:spPr>
          <a:xfrm>
            <a:off x="2127164" y="411574"/>
            <a:ext cx="576000" cy="576000"/>
          </a:xfrm>
          <a:prstGeom prst="ellipse">
            <a:avLst/>
          </a:prstGeom>
          <a:solidFill>
            <a:schemeClr val="accent1"/>
          </a:solidFill>
          <a:ln w="38100">
            <a:noFill/>
          </a:ln>
        </p:spPr>
        <p:txBody>
          <a:bodyPr wrap="none" lIns="72000" tIns="0" rIns="72000" bIns="0" anchor="ctr">
            <a:noAutofit/>
          </a:bodyPr>
          <a:lstStyle>
            <a:lvl1pPr marL="0" marR="0" indent="0" algn="ctr" rtl="0">
              <a:lnSpc>
                <a:spcPct val="100000"/>
              </a:lnSpc>
              <a:spcBef>
                <a:spcPts val="0"/>
              </a:spcBef>
              <a:spcAft>
                <a:spcPts val="0"/>
              </a:spcAft>
              <a:buNone/>
              <a:defRPr lang="fr-FR" sz="2800" b="1" i="0" u="none" strike="noStrike" cap="none" dirty="0">
                <a:solidFill>
                  <a:schemeClr val="bg1"/>
                </a:solidFill>
                <a:latin typeface="Arial"/>
                <a:ea typeface="Arial"/>
                <a:cs typeface="Arial"/>
                <a:sym typeface="Aria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28" name="Espace réservé du texte 52"/>
          <p:cNvSpPr>
            <a:spLocks noGrp="1"/>
          </p:cNvSpPr>
          <p:nvPr>
            <p:ph type="body" sz="quarter" idx="12"/>
          </p:nvPr>
        </p:nvSpPr>
        <p:spPr>
          <a:xfrm>
            <a:off x="2127164" y="1138842"/>
            <a:ext cx="576000" cy="576000"/>
          </a:xfrm>
          <a:prstGeom prst="ellipse">
            <a:avLst/>
          </a:prstGeom>
          <a:solidFill>
            <a:schemeClr val="accent4"/>
          </a:solidFill>
          <a:ln w="38100">
            <a:noFill/>
          </a:ln>
        </p:spPr>
        <p:txBody>
          <a:bodyPr wrap="none" lIns="72000" tIns="0" rIns="72000" bIns="0" anchor="ctr">
            <a:noAutofit/>
          </a:bodyPr>
          <a:lstStyle>
            <a:lvl1pPr marL="0" marR="0" indent="0" algn="ctr" rtl="0">
              <a:lnSpc>
                <a:spcPct val="100000"/>
              </a:lnSpc>
              <a:spcBef>
                <a:spcPts val="0"/>
              </a:spcBef>
              <a:spcAft>
                <a:spcPts val="0"/>
              </a:spcAft>
              <a:buNone/>
              <a:defRPr lang="fr-FR" sz="2800" b="1" i="0" u="none" strike="noStrike" cap="none" dirty="0">
                <a:solidFill>
                  <a:schemeClr val="bg1"/>
                </a:solidFill>
                <a:latin typeface="Arial"/>
                <a:ea typeface="Arial"/>
                <a:cs typeface="Arial"/>
                <a:sym typeface="Aria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30" name="Espace réservé du texte 52"/>
          <p:cNvSpPr>
            <a:spLocks noGrp="1"/>
          </p:cNvSpPr>
          <p:nvPr>
            <p:ph type="body" sz="quarter" idx="14"/>
          </p:nvPr>
        </p:nvSpPr>
        <p:spPr>
          <a:xfrm>
            <a:off x="2127164" y="1866110"/>
            <a:ext cx="576000" cy="576000"/>
          </a:xfrm>
          <a:prstGeom prst="ellipse">
            <a:avLst/>
          </a:prstGeom>
          <a:solidFill>
            <a:schemeClr val="accent5"/>
          </a:solidFill>
          <a:ln w="38100">
            <a:noFill/>
          </a:ln>
        </p:spPr>
        <p:txBody>
          <a:bodyPr wrap="none" lIns="72000" tIns="0" rIns="72000" bIns="0" anchor="ctr">
            <a:noAutofit/>
          </a:bodyPr>
          <a:lstStyle>
            <a:lvl1pPr marL="0" marR="0" indent="0" algn="ctr" rtl="0">
              <a:lnSpc>
                <a:spcPct val="100000"/>
              </a:lnSpc>
              <a:spcBef>
                <a:spcPts val="0"/>
              </a:spcBef>
              <a:spcAft>
                <a:spcPts val="0"/>
              </a:spcAft>
              <a:buNone/>
              <a:defRPr lang="fr-FR" sz="2800" b="1" i="0" u="none" strike="noStrike" cap="none" dirty="0">
                <a:solidFill>
                  <a:schemeClr val="bg1"/>
                </a:solidFill>
                <a:latin typeface="Arial"/>
                <a:ea typeface="Arial"/>
                <a:cs typeface="Arial"/>
                <a:sym typeface="Aria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32" name="Espace réservé du texte 52"/>
          <p:cNvSpPr>
            <a:spLocks noGrp="1"/>
          </p:cNvSpPr>
          <p:nvPr>
            <p:ph type="body" sz="quarter" idx="16"/>
          </p:nvPr>
        </p:nvSpPr>
        <p:spPr>
          <a:xfrm>
            <a:off x="2127164" y="2593378"/>
            <a:ext cx="576000" cy="576000"/>
          </a:xfrm>
          <a:prstGeom prst="ellipse">
            <a:avLst/>
          </a:prstGeom>
          <a:solidFill>
            <a:schemeClr val="accent6"/>
          </a:solidFill>
          <a:ln w="38100">
            <a:noFill/>
          </a:ln>
        </p:spPr>
        <p:txBody>
          <a:bodyPr wrap="none" lIns="72000" tIns="0" rIns="72000" bIns="0" anchor="ctr">
            <a:noAutofit/>
          </a:bodyPr>
          <a:lstStyle>
            <a:lvl1pPr marL="0" marR="0" indent="0" algn="ctr" rtl="0">
              <a:lnSpc>
                <a:spcPct val="100000"/>
              </a:lnSpc>
              <a:spcBef>
                <a:spcPts val="0"/>
              </a:spcBef>
              <a:spcAft>
                <a:spcPts val="0"/>
              </a:spcAft>
              <a:buNone/>
              <a:defRPr lang="fr-FR" sz="2800" b="1" i="0" u="none" strike="noStrike" cap="none" dirty="0">
                <a:solidFill>
                  <a:schemeClr val="bg1"/>
                </a:solidFill>
                <a:latin typeface="Arial"/>
                <a:ea typeface="Arial"/>
                <a:cs typeface="Arial"/>
                <a:sym typeface="Aria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34" name="Espace réservé du texte 52"/>
          <p:cNvSpPr>
            <a:spLocks noGrp="1"/>
          </p:cNvSpPr>
          <p:nvPr>
            <p:ph type="body" sz="quarter" idx="18"/>
          </p:nvPr>
        </p:nvSpPr>
        <p:spPr>
          <a:xfrm>
            <a:off x="2127164" y="3320646"/>
            <a:ext cx="576000" cy="576000"/>
          </a:xfrm>
          <a:prstGeom prst="ellipse">
            <a:avLst/>
          </a:prstGeom>
          <a:solidFill>
            <a:schemeClr val="accent3"/>
          </a:solidFill>
          <a:ln w="38100">
            <a:noFill/>
          </a:ln>
        </p:spPr>
        <p:txBody>
          <a:bodyPr wrap="none" lIns="72000" tIns="0" rIns="72000" bIns="0" anchor="ctr">
            <a:noAutofit/>
          </a:bodyPr>
          <a:lstStyle>
            <a:lvl1pPr marL="0" marR="0" indent="0" algn="ctr" rtl="0">
              <a:lnSpc>
                <a:spcPct val="100000"/>
              </a:lnSpc>
              <a:spcBef>
                <a:spcPts val="0"/>
              </a:spcBef>
              <a:spcAft>
                <a:spcPts val="0"/>
              </a:spcAft>
              <a:buNone/>
              <a:defRPr lang="fr-FR" sz="2800" b="1" i="0" u="none" strike="noStrike" cap="none" dirty="0">
                <a:solidFill>
                  <a:schemeClr val="bg1"/>
                </a:solidFill>
                <a:latin typeface="Arial"/>
                <a:ea typeface="Arial"/>
                <a:cs typeface="Arial"/>
                <a:sym typeface="Aria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
        <p:nvSpPr>
          <p:cNvPr id="36" name="Espace réservé du texte 52"/>
          <p:cNvSpPr>
            <a:spLocks noGrp="1"/>
          </p:cNvSpPr>
          <p:nvPr>
            <p:ph type="body" sz="quarter" idx="20"/>
          </p:nvPr>
        </p:nvSpPr>
        <p:spPr>
          <a:xfrm>
            <a:off x="2127164" y="4047914"/>
            <a:ext cx="576000" cy="576000"/>
          </a:xfrm>
          <a:prstGeom prst="ellipse">
            <a:avLst/>
          </a:prstGeom>
          <a:solidFill>
            <a:schemeClr val="accent2"/>
          </a:solidFill>
          <a:ln w="38100">
            <a:noFill/>
          </a:ln>
        </p:spPr>
        <p:txBody>
          <a:bodyPr wrap="none" lIns="72000" tIns="0" rIns="72000" bIns="0" anchor="ctr">
            <a:noAutofit/>
          </a:bodyPr>
          <a:lstStyle>
            <a:lvl1pPr marL="0" marR="0" indent="0" algn="ctr" rtl="0">
              <a:lnSpc>
                <a:spcPct val="100000"/>
              </a:lnSpc>
              <a:spcBef>
                <a:spcPts val="0"/>
              </a:spcBef>
              <a:spcAft>
                <a:spcPts val="0"/>
              </a:spcAft>
              <a:buNone/>
              <a:defRPr lang="fr-FR" sz="2800" b="1" i="0" u="none" strike="noStrike" cap="none" dirty="0">
                <a:solidFill>
                  <a:schemeClr val="bg1"/>
                </a:solidFill>
                <a:latin typeface="Arial"/>
                <a:ea typeface="Arial"/>
                <a:cs typeface="Arial"/>
                <a:sym typeface="Aria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202129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onne">
    <p:spTree>
      <p:nvGrpSpPr>
        <p:cNvPr id="1" name=""/>
        <p:cNvGrpSpPr/>
        <p:nvPr/>
      </p:nvGrpSpPr>
      <p:grpSpPr>
        <a:xfrm>
          <a:off x="0" y="0"/>
          <a:ext cx="0" cy="0"/>
          <a:chOff x="0" y="0"/>
          <a:chExt cx="0" cy="0"/>
        </a:xfrm>
      </p:grpSpPr>
      <p:sp>
        <p:nvSpPr>
          <p:cNvPr id="2" name="Titre 1"/>
          <p:cNvSpPr>
            <a:spLocks noGrp="1"/>
          </p:cNvSpPr>
          <p:nvPr>
            <p:ph type="title"/>
          </p:nvPr>
        </p:nvSpPr>
        <p:spPr>
          <a:xfrm>
            <a:off x="251520" y="447514"/>
            <a:ext cx="1944216" cy="1155851"/>
          </a:xfrm>
        </p:spPr>
        <p:txBody>
          <a:bodyPr/>
          <a:lstStyle>
            <a:lvl1pPr>
              <a:lnSpc>
                <a:spcPct val="90000"/>
              </a:lnSpc>
              <a:defRPr/>
            </a:lvl1pPr>
          </a:lstStyle>
          <a:p>
            <a:r>
              <a:rPr lang="fr-FR" smtClean="0"/>
              <a:t>Modifiez le style du titre</a:t>
            </a:r>
            <a:endParaRPr lang="fr-FR" dirty="0"/>
          </a:p>
        </p:txBody>
      </p:sp>
      <p:sp>
        <p:nvSpPr>
          <p:cNvPr id="4" name="Espace réservé du texte 12"/>
          <p:cNvSpPr>
            <a:spLocks noGrp="1"/>
          </p:cNvSpPr>
          <p:nvPr>
            <p:ph idx="1"/>
          </p:nvPr>
        </p:nvSpPr>
        <p:spPr>
          <a:xfrm>
            <a:off x="2627784" y="411510"/>
            <a:ext cx="6336704" cy="4212307"/>
          </a:xfrm>
          <a:prstGeom prst="rect">
            <a:avLst/>
          </a:prstGeom>
        </p:spPr>
        <p:txBody>
          <a:bodyPr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16" name="Espace réservé du texte 52"/>
          <p:cNvSpPr>
            <a:spLocks noGrp="1"/>
          </p:cNvSpPr>
          <p:nvPr>
            <p:ph type="body" sz="quarter" idx="12"/>
          </p:nvPr>
        </p:nvSpPr>
        <p:spPr>
          <a:xfrm>
            <a:off x="251520" y="1697776"/>
            <a:ext cx="1943994" cy="1306022"/>
          </a:xfrm>
        </p:spPr>
        <p:txBody>
          <a:bodyPr lIns="0" tIns="0" rIns="0" bIns="0">
            <a:normAutofit/>
          </a:bodyPr>
          <a:lstStyle>
            <a:lvl1pPr marL="0" indent="0" algn="r">
              <a:buNone/>
              <a:defRPr sz="1600" b="0" i="1" baseline="0">
                <a:solidFill>
                  <a:schemeClr val="accent2">
                    <a:lumMod val="75000"/>
                  </a:schemeClr>
                </a:solidFil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374873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4" name="Espace réservé du texte 12"/>
          <p:cNvSpPr>
            <a:spLocks noGrp="1"/>
          </p:cNvSpPr>
          <p:nvPr>
            <p:ph idx="1"/>
          </p:nvPr>
        </p:nvSpPr>
        <p:spPr>
          <a:xfrm>
            <a:off x="2627784" y="483518"/>
            <a:ext cx="3060000" cy="4284476"/>
          </a:xfrm>
          <a:prstGeom prst="rect">
            <a:avLst/>
          </a:prstGeom>
        </p:spPr>
        <p:txBody>
          <a:bodyPr lIns="0" tIns="0" rIns="0" bIns="0" rtlCol="0">
            <a:normAutofit/>
          </a:bodyPr>
          <a:lstStyle>
            <a:lvl1pPr marL="179388" indent="-179388">
              <a:defRPr sz="1600"/>
            </a:lvl1pPr>
            <a:lvl2pPr>
              <a:defRPr sz="1400"/>
            </a:lvl2pPr>
            <a:lvl3pPr>
              <a:defRPr sz="1200"/>
            </a:lvl3pPr>
            <a:lvl4pPr>
              <a:defRPr sz="1100"/>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7" name="Espace réservé du texte 12"/>
          <p:cNvSpPr>
            <a:spLocks noGrp="1"/>
          </p:cNvSpPr>
          <p:nvPr>
            <p:ph idx="15"/>
          </p:nvPr>
        </p:nvSpPr>
        <p:spPr>
          <a:xfrm>
            <a:off x="5868484" y="483518"/>
            <a:ext cx="3060000" cy="4284476"/>
          </a:xfrm>
          <a:prstGeom prst="rect">
            <a:avLst/>
          </a:prstGeom>
        </p:spPr>
        <p:txBody>
          <a:bodyPr lIns="0" tIns="0" rIns="0" bIns="0" rtlCol="0">
            <a:normAutofit/>
          </a:bodyPr>
          <a:lstStyle>
            <a:lvl1pPr marL="179388" indent="-179388">
              <a:defRPr sz="1600"/>
            </a:lvl1pPr>
            <a:lvl2pPr>
              <a:defRPr sz="1400"/>
            </a:lvl2pPr>
            <a:lvl3pPr>
              <a:defRPr sz="1200"/>
            </a:lvl3pPr>
            <a:lvl4pPr>
              <a:defRPr sz="1100"/>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8" name="Titre 1"/>
          <p:cNvSpPr>
            <a:spLocks noGrp="1"/>
          </p:cNvSpPr>
          <p:nvPr>
            <p:ph type="title"/>
          </p:nvPr>
        </p:nvSpPr>
        <p:spPr>
          <a:xfrm>
            <a:off x="251520" y="437778"/>
            <a:ext cx="1944216" cy="1155851"/>
          </a:xfrm>
        </p:spPr>
        <p:txBody>
          <a:bodyPr/>
          <a:lstStyle>
            <a:lvl1pPr>
              <a:lnSpc>
                <a:spcPct val="90000"/>
              </a:lnSpc>
              <a:defRPr/>
            </a:lvl1pPr>
          </a:lstStyle>
          <a:p>
            <a:r>
              <a:rPr lang="fr-FR" smtClean="0"/>
              <a:t>Modifiez le style du titre</a:t>
            </a:r>
            <a:endParaRPr lang="fr-FR" dirty="0"/>
          </a:p>
        </p:txBody>
      </p:sp>
      <p:sp>
        <p:nvSpPr>
          <p:cNvPr id="10" name="Espace réservé du texte 52"/>
          <p:cNvSpPr>
            <a:spLocks noGrp="1"/>
          </p:cNvSpPr>
          <p:nvPr>
            <p:ph type="body" sz="quarter" idx="12"/>
          </p:nvPr>
        </p:nvSpPr>
        <p:spPr>
          <a:xfrm>
            <a:off x="251520" y="1688040"/>
            <a:ext cx="1943994" cy="1306022"/>
          </a:xfrm>
        </p:spPr>
        <p:txBody>
          <a:bodyPr lIns="0" tIns="0" rIns="0" bIns="0">
            <a:normAutofit/>
          </a:bodyPr>
          <a:lstStyle>
            <a:lvl1pPr marL="0" indent="0" algn="r">
              <a:buNone/>
              <a:defRPr sz="1600" b="0" i="1" baseline="0">
                <a:solidFill>
                  <a:schemeClr val="accent2">
                    <a:lumMod val="75000"/>
                  </a:schemeClr>
                </a:solidFil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199515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onnes bis">
    <p:spTree>
      <p:nvGrpSpPr>
        <p:cNvPr id="1" name=""/>
        <p:cNvGrpSpPr/>
        <p:nvPr/>
      </p:nvGrpSpPr>
      <p:grpSpPr>
        <a:xfrm>
          <a:off x="0" y="0"/>
          <a:ext cx="0" cy="0"/>
          <a:chOff x="0" y="0"/>
          <a:chExt cx="0" cy="0"/>
        </a:xfrm>
      </p:grpSpPr>
      <p:sp>
        <p:nvSpPr>
          <p:cNvPr id="4" name="Espace réservé du texte 12"/>
          <p:cNvSpPr>
            <a:spLocks noGrp="1"/>
          </p:cNvSpPr>
          <p:nvPr>
            <p:ph idx="1"/>
          </p:nvPr>
        </p:nvSpPr>
        <p:spPr>
          <a:xfrm>
            <a:off x="2627784" y="771550"/>
            <a:ext cx="3060000" cy="3888432"/>
          </a:xfrm>
          <a:prstGeom prst="rect">
            <a:avLst/>
          </a:prstGeom>
        </p:spPr>
        <p:txBody>
          <a:bodyPr lIns="0" tIns="0" rIns="0" bIns="0" rtlCol="0">
            <a:normAutofit/>
          </a:bodyPr>
          <a:lstStyle>
            <a:lvl1pPr>
              <a:defRPr sz="1600"/>
            </a:lvl1pPr>
            <a:lvl2pPr>
              <a:defRPr sz="1400"/>
            </a:lvl2pPr>
            <a:lvl3pPr>
              <a:defRPr sz="1200"/>
            </a:lvl3pPr>
            <a:lvl4pPr>
              <a:defRPr sz="1100"/>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7" name="Espace réservé du texte 12"/>
          <p:cNvSpPr>
            <a:spLocks noGrp="1"/>
          </p:cNvSpPr>
          <p:nvPr>
            <p:ph idx="15"/>
          </p:nvPr>
        </p:nvSpPr>
        <p:spPr>
          <a:xfrm>
            <a:off x="5868484" y="771550"/>
            <a:ext cx="3060000" cy="3888432"/>
          </a:xfrm>
          <a:prstGeom prst="rect">
            <a:avLst/>
          </a:prstGeom>
        </p:spPr>
        <p:txBody>
          <a:bodyPr lIns="0" tIns="0" rIns="0" bIns="0" rtlCol="0">
            <a:normAutofit/>
          </a:bodyPr>
          <a:lstStyle>
            <a:lvl1pPr>
              <a:defRPr sz="1600"/>
            </a:lvl1pPr>
            <a:lvl2pPr>
              <a:defRPr sz="1400"/>
            </a:lvl2pPr>
            <a:lvl3pPr>
              <a:defRPr sz="1200"/>
            </a:lvl3pPr>
            <a:lvl4pPr>
              <a:defRPr sz="1100"/>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8" name="Titre 1"/>
          <p:cNvSpPr>
            <a:spLocks noGrp="1"/>
          </p:cNvSpPr>
          <p:nvPr>
            <p:ph type="title"/>
          </p:nvPr>
        </p:nvSpPr>
        <p:spPr>
          <a:xfrm>
            <a:off x="251520" y="439105"/>
            <a:ext cx="1944216" cy="1155851"/>
          </a:xfrm>
        </p:spPr>
        <p:txBody>
          <a:bodyPr/>
          <a:lstStyle>
            <a:lvl1pPr>
              <a:lnSpc>
                <a:spcPct val="90000"/>
              </a:lnSpc>
              <a:defRPr/>
            </a:lvl1pPr>
          </a:lstStyle>
          <a:p>
            <a:r>
              <a:rPr lang="fr-FR" smtClean="0"/>
              <a:t>Modifiez le style du titre</a:t>
            </a:r>
            <a:endParaRPr lang="fr-FR" dirty="0"/>
          </a:p>
        </p:txBody>
      </p:sp>
      <p:sp>
        <p:nvSpPr>
          <p:cNvPr id="9" name="Espace réservé du texte 52"/>
          <p:cNvSpPr>
            <a:spLocks noGrp="1"/>
          </p:cNvSpPr>
          <p:nvPr>
            <p:ph type="body" sz="quarter" idx="12"/>
          </p:nvPr>
        </p:nvSpPr>
        <p:spPr>
          <a:xfrm>
            <a:off x="251520" y="1689367"/>
            <a:ext cx="1943994" cy="1306022"/>
          </a:xfrm>
        </p:spPr>
        <p:txBody>
          <a:bodyPr lIns="0" tIns="0" rIns="0" bIns="0">
            <a:normAutofit/>
          </a:bodyPr>
          <a:lstStyle>
            <a:lvl1pPr marL="0" indent="0" algn="r">
              <a:buNone/>
              <a:defRPr sz="1600" b="0" i="1" baseline="0">
                <a:solidFill>
                  <a:schemeClr val="accent2">
                    <a:lumMod val="75000"/>
                  </a:schemeClr>
                </a:solidFil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230600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4" name="Espace réservé du texte 12"/>
          <p:cNvSpPr>
            <a:spLocks noGrp="1"/>
          </p:cNvSpPr>
          <p:nvPr>
            <p:ph idx="1"/>
          </p:nvPr>
        </p:nvSpPr>
        <p:spPr>
          <a:xfrm>
            <a:off x="2627784" y="526958"/>
            <a:ext cx="2052000" cy="4241036"/>
          </a:xfrm>
          <a:prstGeom prst="rect">
            <a:avLst/>
          </a:prstGeom>
        </p:spPr>
        <p:txBody>
          <a:bodyPr lIns="0" tIns="0" rIns="0" bIns="0" rtlCol="0">
            <a:normAutofit/>
          </a:bodyPr>
          <a:lstStyle>
            <a:lvl1pPr>
              <a:defRPr sz="1400"/>
            </a:lvl1pPr>
            <a:lvl2pPr>
              <a:defRPr sz="1200"/>
            </a:lvl2pPr>
            <a:lvl3pPr>
              <a:defRPr sz="1100"/>
            </a:lvl3pPr>
            <a:lvl4pPr>
              <a:defRPr sz="1050"/>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7" name="Espace réservé du texte 12"/>
          <p:cNvSpPr>
            <a:spLocks noGrp="1"/>
          </p:cNvSpPr>
          <p:nvPr>
            <p:ph idx="15"/>
          </p:nvPr>
        </p:nvSpPr>
        <p:spPr>
          <a:xfrm>
            <a:off x="4770022" y="526958"/>
            <a:ext cx="2052000" cy="4241036"/>
          </a:xfrm>
          <a:prstGeom prst="rect">
            <a:avLst/>
          </a:prstGeom>
        </p:spPr>
        <p:txBody>
          <a:bodyPr lIns="0" tIns="0" rIns="0" bIns="0" rtlCol="0">
            <a:normAutofit/>
          </a:bodyPr>
          <a:lstStyle>
            <a:lvl1pPr>
              <a:defRPr sz="1400"/>
            </a:lvl1pPr>
            <a:lvl2pPr>
              <a:defRPr sz="1200"/>
            </a:lvl2pPr>
            <a:lvl3pPr>
              <a:defRPr sz="1100"/>
            </a:lvl3pPr>
            <a:lvl4pPr>
              <a:defRPr sz="1050"/>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8" name="Espace réservé du texte 12"/>
          <p:cNvSpPr>
            <a:spLocks noGrp="1"/>
          </p:cNvSpPr>
          <p:nvPr>
            <p:ph idx="16"/>
          </p:nvPr>
        </p:nvSpPr>
        <p:spPr>
          <a:xfrm>
            <a:off x="6912260" y="526958"/>
            <a:ext cx="2052000" cy="4241036"/>
          </a:xfrm>
          <a:prstGeom prst="rect">
            <a:avLst/>
          </a:prstGeom>
        </p:spPr>
        <p:txBody>
          <a:bodyPr lIns="0" tIns="0" rIns="0" bIns="0" rtlCol="0">
            <a:normAutofit/>
          </a:bodyPr>
          <a:lstStyle>
            <a:lvl1pPr>
              <a:defRPr sz="1400"/>
            </a:lvl1pPr>
            <a:lvl2pPr>
              <a:defRPr sz="1200"/>
            </a:lvl2pPr>
            <a:lvl3pPr>
              <a:defRPr sz="1100"/>
            </a:lvl3pPr>
            <a:lvl4pPr>
              <a:defRPr sz="1050"/>
            </a:lvl4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p:txBody>
      </p:sp>
      <p:sp>
        <p:nvSpPr>
          <p:cNvPr id="9" name="Titre 1"/>
          <p:cNvSpPr>
            <a:spLocks noGrp="1"/>
          </p:cNvSpPr>
          <p:nvPr>
            <p:ph type="title"/>
          </p:nvPr>
        </p:nvSpPr>
        <p:spPr>
          <a:xfrm>
            <a:off x="251520" y="447675"/>
            <a:ext cx="1944216" cy="1155851"/>
          </a:xfrm>
        </p:spPr>
        <p:txBody>
          <a:bodyPr/>
          <a:lstStyle>
            <a:lvl1pPr>
              <a:lnSpc>
                <a:spcPct val="90000"/>
              </a:lnSpc>
              <a:defRPr/>
            </a:lvl1pPr>
          </a:lstStyle>
          <a:p>
            <a:r>
              <a:rPr lang="fr-FR" smtClean="0"/>
              <a:t>Modifiez le style du titre</a:t>
            </a:r>
            <a:endParaRPr lang="fr-FR" dirty="0"/>
          </a:p>
        </p:txBody>
      </p:sp>
      <p:sp>
        <p:nvSpPr>
          <p:cNvPr id="10" name="Espace réservé du texte 52"/>
          <p:cNvSpPr>
            <a:spLocks noGrp="1"/>
          </p:cNvSpPr>
          <p:nvPr>
            <p:ph type="body" sz="quarter" idx="12"/>
          </p:nvPr>
        </p:nvSpPr>
        <p:spPr>
          <a:xfrm>
            <a:off x="251520" y="1697937"/>
            <a:ext cx="1943994" cy="1306022"/>
          </a:xfrm>
        </p:spPr>
        <p:txBody>
          <a:bodyPr lIns="0" tIns="0" rIns="0" bIns="0">
            <a:normAutofit/>
          </a:bodyPr>
          <a:lstStyle>
            <a:lvl1pPr marL="0" indent="0" algn="r">
              <a:buNone/>
              <a:defRPr sz="1600" b="0" i="1" baseline="0">
                <a:solidFill>
                  <a:schemeClr val="accent2">
                    <a:lumMod val="75000"/>
                  </a:schemeClr>
                </a:solidFil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78349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p:cNvSpPr>
            <a:spLocks noGrp="1"/>
          </p:cNvSpPr>
          <p:nvPr>
            <p:ph type="title"/>
          </p:nvPr>
        </p:nvSpPr>
        <p:spPr>
          <a:xfrm>
            <a:off x="251520" y="447514"/>
            <a:ext cx="1944216" cy="1155851"/>
          </a:xfrm>
        </p:spPr>
        <p:txBody>
          <a:bodyPr/>
          <a:lstStyle>
            <a:lvl1pPr>
              <a:lnSpc>
                <a:spcPct val="90000"/>
              </a:lnSpc>
              <a:defRPr/>
            </a:lvl1pPr>
          </a:lstStyle>
          <a:p>
            <a:r>
              <a:rPr lang="fr-FR" smtClean="0"/>
              <a:t>Modifiez le style du titre</a:t>
            </a:r>
            <a:endParaRPr lang="fr-FR" dirty="0"/>
          </a:p>
        </p:txBody>
      </p:sp>
      <p:sp>
        <p:nvSpPr>
          <p:cNvPr id="16" name="Espace réservé du texte 52"/>
          <p:cNvSpPr>
            <a:spLocks noGrp="1"/>
          </p:cNvSpPr>
          <p:nvPr>
            <p:ph type="body" sz="quarter" idx="12"/>
          </p:nvPr>
        </p:nvSpPr>
        <p:spPr>
          <a:xfrm>
            <a:off x="251520" y="1697776"/>
            <a:ext cx="1943994" cy="1306022"/>
          </a:xfrm>
        </p:spPr>
        <p:txBody>
          <a:bodyPr lIns="0" tIns="0" rIns="0" bIns="0">
            <a:normAutofit/>
          </a:bodyPr>
          <a:lstStyle>
            <a:lvl1pPr marL="0" indent="0" algn="r">
              <a:buNone/>
              <a:defRPr sz="1600" b="0" i="1" baseline="0">
                <a:solidFill>
                  <a:schemeClr val="accent2">
                    <a:lumMod val="75000"/>
                  </a:schemeClr>
                </a:solidFill>
              </a:defRPr>
            </a:lvl1pPr>
            <a:lvl2pPr marL="457200" indent="0">
              <a:buNone/>
              <a:defRPr sz="1200" b="0">
                <a:solidFill>
                  <a:schemeClr val="bg1"/>
                </a:solidFill>
              </a:defRPr>
            </a:lvl2pPr>
            <a:lvl3pPr marL="914400" indent="0">
              <a:buNone/>
              <a:defRPr sz="1200" b="0">
                <a:solidFill>
                  <a:schemeClr val="bg1"/>
                </a:solidFill>
              </a:defRPr>
            </a:lvl3pPr>
            <a:lvl4pPr marL="1371600" indent="0">
              <a:buNone/>
              <a:defRPr sz="1200" b="0">
                <a:solidFill>
                  <a:schemeClr val="bg1"/>
                </a:solidFill>
              </a:defRPr>
            </a:lvl4pPr>
            <a:lvl5pPr marL="1828800" indent="0">
              <a:buNone/>
              <a:defRPr sz="1200" b="0">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427229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6" name="Shape 23"/>
          <p:cNvCxnSpPr>
            <a:cxnSpLocks noChangeShapeType="1"/>
          </p:cNvCxnSpPr>
          <p:nvPr/>
        </p:nvCxnSpPr>
        <p:spPr bwMode="auto">
          <a:xfrm>
            <a:off x="2419350" y="-7938"/>
            <a:ext cx="0" cy="4883151"/>
          </a:xfrm>
          <a:prstGeom prst="straightConnector1">
            <a:avLst/>
          </a:prstGeom>
          <a:noFill/>
          <a:ln w="6350">
            <a:solidFill>
              <a:srgbClr val="999FA9"/>
            </a:solidFill>
            <a:round/>
            <a:headEnd type="none" w="lg" len="lg"/>
            <a:tailEnd type="none" w="lg" len="lg"/>
          </a:ln>
          <a:extLst>
            <a:ext uri="{909E8E84-426E-40DD-AFC4-6F175D3DCCD1}">
              <a14:hiddenFill xmlns:a14="http://schemas.microsoft.com/office/drawing/2010/main">
                <a:noFill/>
              </a14:hiddenFill>
            </a:ext>
          </a:extLst>
        </p:spPr>
      </p:cxnSp>
      <p:sp>
        <p:nvSpPr>
          <p:cNvPr id="10" name="Espace réservé du titre 9"/>
          <p:cNvSpPr>
            <a:spLocks noGrp="1"/>
          </p:cNvSpPr>
          <p:nvPr>
            <p:ph type="title"/>
          </p:nvPr>
        </p:nvSpPr>
        <p:spPr>
          <a:xfrm>
            <a:off x="142875" y="447675"/>
            <a:ext cx="2052638" cy="1887538"/>
          </a:xfrm>
          <a:prstGeom prst="rect">
            <a:avLst/>
          </a:prstGeom>
        </p:spPr>
        <p:txBody>
          <a:bodyPr vert="horz" lIns="0" tIns="45720" rIns="0" bIns="45720" rtlCol="0" anchor="t" anchorCtr="0">
            <a:normAutofit/>
          </a:bodyPr>
          <a:lstStyle/>
          <a:p>
            <a:r>
              <a:rPr lang="fr-FR" dirty="0" smtClean="0"/>
              <a:t>Modifiez le style du titre</a:t>
            </a:r>
            <a:endParaRPr lang="fr-FR" dirty="0"/>
          </a:p>
        </p:txBody>
      </p:sp>
      <p:sp>
        <p:nvSpPr>
          <p:cNvPr id="1028" name="Shape 24"/>
          <p:cNvSpPr>
            <a:spLocks noChangeArrowheads="1"/>
          </p:cNvSpPr>
          <p:nvPr/>
        </p:nvSpPr>
        <p:spPr bwMode="auto">
          <a:xfrm>
            <a:off x="2324100" y="509588"/>
            <a:ext cx="188913" cy="190500"/>
          </a:xfrm>
          <a:prstGeom prst="ellipse">
            <a:avLst/>
          </a:prstGeom>
          <a:solidFill>
            <a:schemeClr val="accent1"/>
          </a:solidFill>
          <a:ln w="28575">
            <a:solidFill>
              <a:schemeClr val="bg1"/>
            </a:solidFill>
            <a:round/>
            <a:headEnd/>
            <a:tailEnd/>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defRPr/>
            </a:pPr>
            <a:endParaRPr lang="fr-FR" altLang="fr-FR" smtClean="0"/>
          </a:p>
        </p:txBody>
      </p:sp>
      <p:sp>
        <p:nvSpPr>
          <p:cNvPr id="1029" name="Espace réservé du texte 12"/>
          <p:cNvSpPr>
            <a:spLocks noGrp="1"/>
          </p:cNvSpPr>
          <p:nvPr>
            <p:ph type="body" idx="1"/>
          </p:nvPr>
        </p:nvSpPr>
        <p:spPr bwMode="auto">
          <a:xfrm>
            <a:off x="2627313" y="447675"/>
            <a:ext cx="63373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sym typeface="Arial" charset="0"/>
              </a:rPr>
              <a:t>Modifiez les styles du texte du masque</a:t>
            </a:r>
          </a:p>
          <a:p>
            <a:pPr lvl="1"/>
            <a:r>
              <a:rPr lang="fr-FR" altLang="fr-FR" smtClean="0">
                <a:sym typeface="Arial" charset="0"/>
              </a:rPr>
              <a:t>Deuxième niveau</a:t>
            </a:r>
          </a:p>
          <a:p>
            <a:pPr lvl="2"/>
            <a:r>
              <a:rPr lang="fr-FR" altLang="fr-FR" smtClean="0">
                <a:sym typeface="Arial" charset="0"/>
              </a:rPr>
              <a:t>Troisième niveau</a:t>
            </a:r>
          </a:p>
          <a:p>
            <a:pPr lvl="3"/>
            <a:r>
              <a:rPr lang="fr-FR" altLang="fr-FR" smtClean="0">
                <a:sym typeface="Arial" charset="0"/>
              </a:rPr>
              <a:t>Quatrième niveau</a:t>
            </a:r>
          </a:p>
        </p:txBody>
      </p:sp>
      <p:sp>
        <p:nvSpPr>
          <p:cNvPr id="17" name="Espace réservé de la date 3"/>
          <p:cNvSpPr txBox="1">
            <a:spLocks noGrp="1"/>
          </p:cNvSpPr>
          <p:nvPr/>
        </p:nvSpPr>
        <p:spPr bwMode="auto">
          <a:xfrm>
            <a:off x="361950" y="4946650"/>
            <a:ext cx="4897174" cy="138499"/>
          </a:xfrm>
          <a:prstGeom prst="rect">
            <a:avLst/>
          </a:prstGeom>
          <a:noFill/>
          <a:ln>
            <a:noFill/>
          </a:ln>
          <a:extLst/>
        </p:spPr>
        <p:txBody>
          <a:bodyPr wrap="none" lIns="0" tIns="0" rIns="0" b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sz="900" kern="0" cap="all" dirty="0" smtClean="0">
                <a:solidFill>
                  <a:schemeClr val="bg1">
                    <a:lumMod val="50000"/>
                  </a:schemeClr>
                </a:solidFill>
                <a:latin typeface="Arial Narrow" panose="020B0606020202030204" pitchFamily="34" charset="0"/>
                <a:ea typeface="Verdana" panose="020B0604030504040204" pitchFamily="34" charset="0"/>
                <a:cs typeface="Verdana" panose="020B0604030504040204" pitchFamily="34" charset="0"/>
                <a:sym typeface="Arial"/>
              </a:rPr>
              <a:t>dynamiques nationale et territoriales de L’investissement public local</a:t>
            </a:r>
            <a:r>
              <a:rPr lang="fr-FR" sz="900" kern="0" cap="all" baseline="0" dirty="0" smtClean="0">
                <a:solidFill>
                  <a:schemeClr val="bg1">
                    <a:lumMod val="50000"/>
                  </a:schemeClr>
                </a:solidFill>
                <a:latin typeface="Arial Narrow" panose="020B0606020202030204" pitchFamily="34" charset="0"/>
                <a:ea typeface="Verdana" panose="020B0604030504040204" pitchFamily="34" charset="0"/>
                <a:cs typeface="Verdana" panose="020B0604030504040204" pitchFamily="34" charset="0"/>
                <a:sym typeface="Arial"/>
              </a:rPr>
              <a:t> – Alain </a:t>
            </a:r>
            <a:r>
              <a:rPr lang="fr-FR" sz="900" kern="0" cap="all" dirty="0" smtClean="0">
                <a:solidFill>
                  <a:schemeClr val="bg1">
                    <a:lumMod val="50000"/>
                  </a:schemeClr>
                </a:solidFill>
                <a:latin typeface="Arial Narrow" panose="020B0606020202030204" pitchFamily="34" charset="0"/>
                <a:ea typeface="Verdana" panose="020B0604030504040204" pitchFamily="34" charset="0"/>
                <a:cs typeface="Verdana" panose="020B0604030504040204" pitchFamily="34" charset="0"/>
                <a:sym typeface="Arial"/>
              </a:rPr>
              <a:t>Tourdjman</a:t>
            </a:r>
            <a:endParaRPr lang="fr-FR" sz="900" kern="0" dirty="0" smtClean="0">
              <a:solidFill>
                <a:schemeClr val="bg1">
                  <a:lumMod val="50000"/>
                </a:schemeClr>
              </a:solidFill>
              <a:latin typeface="Arial Narrow" panose="020B0606020202030204" pitchFamily="34" charset="0"/>
              <a:ea typeface="Verdana" panose="020B0604030504040204" pitchFamily="34" charset="0"/>
              <a:cs typeface="Verdana" panose="020B0604030504040204" pitchFamily="34" charset="0"/>
              <a:sym typeface="Arial"/>
            </a:endParaRPr>
          </a:p>
        </p:txBody>
      </p:sp>
      <p:sp>
        <p:nvSpPr>
          <p:cNvPr id="18" name="Oval 13"/>
          <p:cNvSpPr txBox="1">
            <a:spLocks noChangeAspect="1" noChangeArrowheads="1"/>
          </p:cNvSpPr>
          <p:nvPr/>
        </p:nvSpPr>
        <p:spPr bwMode="auto">
          <a:xfrm>
            <a:off x="71438" y="4946650"/>
            <a:ext cx="206375" cy="138113"/>
          </a:xfrm>
          <a:prstGeom prst="rect">
            <a:avLst/>
          </a:prstGeom>
          <a:noFill/>
          <a:ln>
            <a:noFill/>
          </a:ln>
          <a:effectLst/>
        </p:spPr>
        <p:txBody>
          <a:bodyPr wrap="none" lIns="0" tIns="0" rIns="0" bIns="0">
            <a:spAutoFit/>
          </a:bodyPr>
          <a:lstStyle>
            <a:defPPr>
              <a:defRPr lang="fr-FR"/>
            </a:defPPr>
            <a:lvl1pPr algn="ctr" rtl="0" eaLnBrk="0" fontAlgn="base" hangingPunct="0">
              <a:spcBef>
                <a:spcPct val="0"/>
              </a:spcBef>
              <a:spcAft>
                <a:spcPct val="0"/>
              </a:spcAft>
              <a:defRPr sz="900" b="1" kern="1200" smtClean="0">
                <a:solidFill>
                  <a:schemeClr val="bg1"/>
                </a:solidFill>
                <a:latin typeface="+mn-lt"/>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82EAE4E2-C108-438E-A266-0E8D3E24D75F}" type="slidenum">
              <a:rPr lang="fr-FR">
                <a:solidFill>
                  <a:schemeClr val="accent1"/>
                </a:solidFill>
                <a:sym typeface="Arial"/>
              </a:rPr>
              <a:pPr algn="r">
                <a:defRPr/>
              </a:pPr>
              <a:t>‹N°›</a:t>
            </a:fld>
            <a:endParaRPr lang="fr-FR" dirty="0">
              <a:solidFill>
                <a:schemeClr val="accent1"/>
              </a:solidFill>
              <a:sym typeface="Arial"/>
            </a:endParaRPr>
          </a:p>
        </p:txBody>
      </p:sp>
      <p:pic>
        <p:nvPicPr>
          <p:cNvPr id="1032" name="Image 1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67625" y="4938713"/>
            <a:ext cx="12795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21"/>
          <p:cNvCxnSpPr/>
          <p:nvPr/>
        </p:nvCxnSpPr>
        <p:spPr>
          <a:xfrm>
            <a:off x="0" y="4875213"/>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47" r:id="rId5"/>
    <p:sldLayoutId id="2147483848" r:id="rId6"/>
    <p:sldLayoutId id="2147483849" r:id="rId7"/>
    <p:sldLayoutId id="2147483850" r:id="rId8"/>
    <p:sldLayoutId id="2147483851" r:id="rId9"/>
    <p:sldLayoutId id="2147483856" r:id="rId10"/>
    <p:sldLayoutId id="2147483857" r:id="rId11"/>
    <p:sldLayoutId id="2147483858"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algn="r" rtl="0" eaLnBrk="0" fontAlgn="base" hangingPunct="0">
        <a:lnSpc>
          <a:spcPct val="90000"/>
        </a:lnSpc>
        <a:spcBef>
          <a:spcPct val="0"/>
        </a:spcBef>
        <a:spcAft>
          <a:spcPct val="0"/>
        </a:spcAft>
        <a:defRPr sz="2000" b="1" cap="all">
          <a:solidFill>
            <a:schemeClr val="accent1"/>
          </a:solidFill>
          <a:latin typeface="Arial Narrow" panose="020B0606020202030204" pitchFamily="34" charset="0"/>
          <a:ea typeface="Arial Narrow" panose="020B0606020202030204" pitchFamily="34" charset="0"/>
          <a:cs typeface="Arial Narrow" pitchFamily="34" charset="0"/>
          <a:sym typeface="Arial" charset="0"/>
        </a:defRPr>
      </a:lvl1pPr>
      <a:lvl2pPr algn="r" rtl="0" eaLnBrk="0" fontAlgn="base" hangingPunct="0">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2pPr>
      <a:lvl3pPr algn="r" rtl="0" eaLnBrk="0" fontAlgn="base" hangingPunct="0">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3pPr>
      <a:lvl4pPr algn="r" rtl="0" eaLnBrk="0" fontAlgn="base" hangingPunct="0">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4pPr>
      <a:lvl5pPr algn="r" rtl="0" eaLnBrk="0" fontAlgn="base" hangingPunct="0">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5pPr>
      <a:lvl6pPr marL="457200" algn="r" rtl="0" fontAlgn="base">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6pPr>
      <a:lvl7pPr marL="914400" algn="r" rtl="0" fontAlgn="base">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7pPr>
      <a:lvl8pPr marL="1371600" algn="r" rtl="0" fontAlgn="base">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8pPr>
      <a:lvl9pPr marL="1828800" algn="r" rtl="0" fontAlgn="base">
        <a:lnSpc>
          <a:spcPct val="90000"/>
        </a:lnSpc>
        <a:spcBef>
          <a:spcPct val="0"/>
        </a:spcBef>
        <a:spcAft>
          <a:spcPct val="0"/>
        </a:spcAft>
        <a:defRPr sz="2000" b="1">
          <a:solidFill>
            <a:schemeClr val="accent1"/>
          </a:solidFill>
          <a:latin typeface="Arial Narrow" pitchFamily="34" charset="0"/>
          <a:ea typeface="Arial Narrow" pitchFamily="34" charset="0"/>
          <a:cs typeface="Arial Narrow" pitchFamily="34" charset="0"/>
          <a:sym typeface="Arial" charset="0"/>
        </a:defRPr>
      </a:lvl9pPr>
    </p:titleStyle>
    <p:bodyStyle>
      <a:defPPr marR="0" lvl="0" algn="l" rtl="0">
        <a:lnSpc>
          <a:spcPct val="100000"/>
        </a:lnSpc>
        <a:spcBef>
          <a:spcPts val="0"/>
        </a:spcBef>
        <a:spcAft>
          <a:spcPts val="0"/>
        </a:spcAft>
      </a:defPPr>
      <a:lvl1pPr marL="266700" indent="-266700" algn="l" rtl="0" eaLnBrk="0" fontAlgn="base" hangingPunct="0">
        <a:spcBef>
          <a:spcPct val="0"/>
        </a:spcBef>
        <a:spcAft>
          <a:spcPct val="0"/>
        </a:spcAft>
        <a:buClr>
          <a:srgbClr val="00B2CB"/>
        </a:buClr>
        <a:buFont typeface="Cambria Math" pitchFamily="18" charset="0"/>
        <a:buChar char="ʘ"/>
        <a:defRPr sz="2000">
          <a:solidFill>
            <a:srgbClr val="000000"/>
          </a:solidFill>
          <a:latin typeface="+mn-lt"/>
          <a:ea typeface="Arial"/>
          <a:cs typeface="Arial"/>
          <a:sym typeface="Arial" charset="0"/>
        </a:defRPr>
      </a:lvl1pPr>
      <a:lvl2pPr marL="541338" lvl="1" indent="-204788" algn="l" rtl="0" eaLnBrk="0" fontAlgn="base" hangingPunct="0">
        <a:spcBef>
          <a:spcPct val="0"/>
        </a:spcBef>
        <a:spcAft>
          <a:spcPct val="0"/>
        </a:spcAft>
        <a:buClr>
          <a:schemeClr val="accent1"/>
        </a:buClr>
        <a:buFont typeface="Symbol" pitchFamily="18" charset="2"/>
        <a:buChar char="·"/>
        <a:defRPr>
          <a:solidFill>
            <a:srgbClr val="000000"/>
          </a:solidFill>
          <a:latin typeface="+mn-lt"/>
          <a:ea typeface="Arial"/>
          <a:cs typeface="Arial"/>
          <a:sym typeface="Arial" charset="0"/>
        </a:defRPr>
      </a:lvl2pPr>
      <a:lvl3pPr marL="808038" lvl="2" indent="-198438" algn="l" rtl="0" eaLnBrk="0" fontAlgn="base" hangingPunct="0">
        <a:spcBef>
          <a:spcPct val="0"/>
        </a:spcBef>
        <a:spcAft>
          <a:spcPct val="0"/>
        </a:spcAft>
        <a:buClr>
          <a:srgbClr val="B0006C"/>
        </a:buClr>
        <a:buFont typeface="Courier New" pitchFamily="49" charset="0"/>
        <a:buChar char="o"/>
        <a:defRPr sz="1600">
          <a:solidFill>
            <a:srgbClr val="000000"/>
          </a:solidFill>
          <a:latin typeface="+mn-lt"/>
          <a:ea typeface="Arial"/>
          <a:cs typeface="Arial"/>
          <a:sym typeface="Arial" charset="0"/>
        </a:defRPr>
      </a:lvl3pPr>
      <a:lvl4pPr marL="1165225" lvl="3" indent="-196850" algn="l" rtl="0" eaLnBrk="0" fontAlgn="base" hangingPunct="0">
        <a:spcBef>
          <a:spcPct val="0"/>
        </a:spcBef>
        <a:spcAft>
          <a:spcPct val="0"/>
        </a:spcAft>
        <a:buClr>
          <a:schemeClr val="accent2"/>
        </a:buClr>
        <a:buFont typeface="Arial" charset="0"/>
        <a:buChar char="•"/>
        <a:defRPr sz="1400">
          <a:solidFill>
            <a:srgbClr val="000000"/>
          </a:solidFill>
          <a:latin typeface="+mn-lt"/>
          <a:ea typeface="Arial"/>
          <a:cs typeface="Arial"/>
          <a:sym typeface="Arial" charset="0"/>
        </a:defRPr>
      </a:lvl4pPr>
      <a:lvl5pPr lvl="4" algn="l" rtl="0" eaLnBrk="0" fontAlgn="base" hangingPunct="0">
        <a:spcBef>
          <a:spcPct val="0"/>
        </a:spcBef>
        <a:spcAft>
          <a:spcPct val="0"/>
        </a:spcAft>
        <a:defRPr sz="1400">
          <a:solidFill>
            <a:srgbClr val="000000"/>
          </a:solidFill>
          <a:latin typeface="+mn-lt"/>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127" b="127"/>
          <a:stretch>
            <a:fillRect/>
          </a:stretch>
        </p:blipFill>
        <p:spPr/>
      </p:pic>
      <p:sp>
        <p:nvSpPr>
          <p:cNvPr id="14" name="Titre 13"/>
          <p:cNvSpPr>
            <a:spLocks noGrp="1"/>
          </p:cNvSpPr>
          <p:nvPr>
            <p:ph type="ctrTitle"/>
          </p:nvPr>
        </p:nvSpPr>
        <p:spPr>
          <a:xfrm>
            <a:off x="292100" y="1901825"/>
            <a:ext cx="5864225" cy="1160463"/>
          </a:xfrm>
        </p:spPr>
        <p:txBody>
          <a:bodyPr>
            <a:normAutofit fontScale="90000"/>
          </a:bodyPr>
          <a:lstStyle/>
          <a:p>
            <a:pPr eaLnBrk="1" fontAlgn="auto" hangingPunct="1">
              <a:spcAft>
                <a:spcPts val="0"/>
              </a:spcAft>
              <a:defRPr/>
            </a:pPr>
            <a:r>
              <a:rPr lang="fr-FR" dirty="0" smtClean="0"/>
              <a:t>dynamiques nationale et territoriales de L’investissement public local</a:t>
            </a:r>
            <a:endParaRPr lang="fr-FR" dirty="0"/>
          </a:p>
        </p:txBody>
      </p:sp>
      <p:sp>
        <p:nvSpPr>
          <p:cNvPr id="15" name="Espace réservé du texte 14"/>
          <p:cNvSpPr>
            <a:spLocks noGrp="1"/>
          </p:cNvSpPr>
          <p:nvPr>
            <p:ph type="body" sz="quarter" idx="10"/>
          </p:nvPr>
        </p:nvSpPr>
        <p:spPr>
          <a:xfrm>
            <a:off x="292100" y="4086354"/>
            <a:ext cx="1417380" cy="302955"/>
          </a:xfrm>
        </p:spPr>
        <p:txBody>
          <a:bodyPr rtlCol="0"/>
          <a:lstStyle/>
          <a:p>
            <a:pPr eaLnBrk="1" fontAlgn="auto" hangingPunct="1">
              <a:spcBef>
                <a:spcPts val="0"/>
              </a:spcBef>
              <a:spcAft>
                <a:spcPts val="0"/>
              </a:spcAft>
              <a:buClr>
                <a:schemeClr val="accent6"/>
              </a:buClr>
              <a:defRPr/>
            </a:pPr>
            <a:r>
              <a:rPr lang="fr-FR" dirty="0" smtClean="0">
                <a:sym typeface="Arial"/>
              </a:rPr>
              <a:t>31 janvier 2019</a:t>
            </a:r>
            <a:endParaRPr lang="fr-FR" dirty="0">
              <a:sym typeface="Arial"/>
            </a:endParaRPr>
          </a:p>
        </p:txBody>
      </p:sp>
      <p:sp>
        <p:nvSpPr>
          <p:cNvPr id="16" name="Espace réservé du texte 15"/>
          <p:cNvSpPr>
            <a:spLocks noGrp="1"/>
          </p:cNvSpPr>
          <p:nvPr>
            <p:ph type="body" sz="quarter" idx="11"/>
          </p:nvPr>
        </p:nvSpPr>
        <p:spPr>
          <a:xfrm>
            <a:off x="292100" y="3101975"/>
            <a:ext cx="5826125" cy="369888"/>
          </a:xfrm>
        </p:spPr>
        <p:txBody>
          <a:bodyPr rtlCol="0"/>
          <a:lstStyle/>
          <a:p>
            <a:pPr eaLnBrk="1" fontAlgn="auto" hangingPunct="1">
              <a:spcBef>
                <a:spcPts val="0"/>
              </a:spcBef>
              <a:spcAft>
                <a:spcPts val="0"/>
              </a:spcAft>
              <a:buClr>
                <a:schemeClr val="accent6"/>
              </a:buClr>
              <a:defRPr/>
            </a:pPr>
            <a:r>
              <a:rPr lang="fr-FR" dirty="0">
                <a:sym typeface="Arial"/>
              </a:rPr>
              <a:t>État des lieux et enjeux </a:t>
            </a:r>
            <a:r>
              <a:rPr lang="fr-FR" dirty="0" smtClean="0">
                <a:sym typeface="Arial"/>
              </a:rPr>
              <a:t>à moyen terme</a:t>
            </a:r>
            <a:endParaRPr lang="fr-FR" dirty="0">
              <a:sym typeface="Arial"/>
            </a:endParaRPr>
          </a:p>
        </p:txBody>
      </p:sp>
      <p:sp>
        <p:nvSpPr>
          <p:cNvPr id="9222" name="Espace réservé du texte 1"/>
          <p:cNvSpPr>
            <a:spLocks noGrp="1"/>
          </p:cNvSpPr>
          <p:nvPr>
            <p:ph type="body" sz="quarter" idx="12"/>
          </p:nvPr>
        </p:nvSpPr>
        <p:spPr>
          <a:xfrm>
            <a:off x="7235825" y="268288"/>
            <a:ext cx="1697038" cy="1223962"/>
          </a:xfrm>
        </p:spPr>
        <p:txBody>
          <a:bodyPr/>
          <a:lstStyle/>
          <a:p>
            <a:pPr eaLnBrk="1" hangingPunct="1"/>
            <a:r>
              <a:rPr lang="fr-FR" altLang="fr-FR" dirty="0" smtClean="0">
                <a:cs typeface="Arial" charset="0"/>
              </a:rPr>
              <a:t>Etude réalisée pour </a:t>
            </a:r>
          </a:p>
          <a:p>
            <a:pPr eaLnBrk="1" hangingPunct="1"/>
            <a:r>
              <a:rPr lang="fr-FR" altLang="fr-FR" dirty="0" smtClean="0">
                <a:cs typeface="Arial" charset="0"/>
              </a:rPr>
              <a:t>la Caisse d’Epargne par : </a:t>
            </a:r>
          </a:p>
          <a:p>
            <a:pPr eaLnBrk="1" hangingPunct="1"/>
            <a:r>
              <a:rPr lang="fr-FR" altLang="fr-FR" b="1" dirty="0" smtClean="0">
                <a:cs typeface="Arial" charset="0"/>
              </a:rPr>
              <a:t>Agathe BLANCHARD, Jacques ROBIN,</a:t>
            </a:r>
          </a:p>
          <a:p>
            <a:pPr eaLnBrk="1" hangingPunct="1"/>
            <a:r>
              <a:rPr lang="fr-FR" altLang="fr-FR" b="1" dirty="0" smtClean="0">
                <a:cs typeface="Arial" charset="0"/>
              </a:rPr>
              <a:t>Alain TOURDJMAN </a:t>
            </a:r>
          </a:p>
          <a:p>
            <a:pPr eaLnBrk="1" hangingPunct="1"/>
            <a:endParaRPr lang="fr-FR" altLang="fr-FR" dirty="0" smtClean="0">
              <a:cs typeface="Arial" charset="0"/>
            </a:endParaRPr>
          </a:p>
        </p:txBody>
      </p:sp>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920727"/>
            <a:ext cx="2090820" cy="102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0" y="447675"/>
            <a:ext cx="2195513" cy="1155700"/>
          </a:xfrm>
        </p:spPr>
        <p:txBody>
          <a:bodyPr/>
          <a:lstStyle/>
          <a:p>
            <a:pPr eaLnBrk="1" fontAlgn="auto" hangingPunct="1">
              <a:spcBef>
                <a:spcPts val="0"/>
              </a:spcBef>
              <a:spcAft>
                <a:spcPts val="0"/>
              </a:spcAft>
              <a:defRPr/>
            </a:pPr>
            <a:r>
              <a:rPr lang="fr-FR" dirty="0" smtClean="0">
                <a:cs typeface="Arial"/>
                <a:sym typeface="Arial"/>
              </a:rPr>
              <a:t>synthèse</a:t>
            </a:r>
            <a:endParaRPr lang="fr-FR" dirty="0">
              <a:cs typeface="Arial"/>
              <a:sym typeface="Arial"/>
            </a:endParaRPr>
          </a:p>
        </p:txBody>
      </p:sp>
      <p:sp>
        <p:nvSpPr>
          <p:cNvPr id="16387" name="Espace réservé du contenu 10"/>
          <p:cNvSpPr>
            <a:spLocks noGrp="1"/>
          </p:cNvSpPr>
          <p:nvPr>
            <p:ph idx="1"/>
          </p:nvPr>
        </p:nvSpPr>
        <p:spPr>
          <a:xfrm>
            <a:off x="2627313" y="195487"/>
            <a:ext cx="6408737" cy="4464496"/>
          </a:xfrm>
        </p:spPr>
        <p:txBody>
          <a:bodyPr>
            <a:normAutofit fontScale="85000" lnSpcReduction="20000"/>
          </a:bodyPr>
          <a:lstStyle/>
          <a:p>
            <a:pPr algn="just" eaLnBrk="1" hangingPunct="1">
              <a:defRPr/>
            </a:pPr>
            <a:r>
              <a:rPr lang="fr-FR" altLang="fr-FR" sz="1700" dirty="0" smtClean="0">
                <a:latin typeface="Arial Narrow" panose="020B0606020202030204" pitchFamily="34" charset="0"/>
                <a:cs typeface="Arial" charset="0"/>
              </a:rPr>
              <a:t>Le recul récent de l’investissement des collectivités locales est sans précédent depuis la décentralisation, par son ampleur nationale et sa généralisation territoriale</a:t>
            </a:r>
            <a:endParaRPr lang="fr-FR" altLang="fr-FR" sz="1500" dirty="0" smtClean="0">
              <a:latin typeface="Arial Narrow" panose="020B0606020202030204" pitchFamily="34" charset="0"/>
              <a:cs typeface="Arial" charset="0"/>
            </a:endParaRPr>
          </a:p>
          <a:p>
            <a:pPr algn="just" eaLnBrk="1" hangingPunct="1">
              <a:defRPr/>
            </a:pPr>
            <a:endParaRPr lang="fr-FR" altLang="fr-FR" sz="1700" dirty="0" smtClean="0">
              <a:latin typeface="Arial Narrow" panose="020B0606020202030204" pitchFamily="34" charset="0"/>
              <a:cs typeface="Arial" charset="0"/>
            </a:endParaRPr>
          </a:p>
          <a:p>
            <a:pPr algn="just" eaLnBrk="1" hangingPunct="1">
              <a:defRPr/>
            </a:pPr>
            <a:r>
              <a:rPr lang="fr-FR" altLang="fr-FR" sz="1700" dirty="0" smtClean="0">
                <a:latin typeface="Arial Narrow" panose="020B0606020202030204" pitchFamily="34" charset="0"/>
                <a:cs typeface="Arial" charset="0"/>
              </a:rPr>
              <a:t>Ce recul n’a pourtant pas été suffisant pour réduire l’endettement et améliorer la solvabilité des collectivités territoriales</a:t>
            </a:r>
            <a:endParaRPr lang="fr-FR" altLang="fr-FR" sz="1500" dirty="0" smtClean="0">
              <a:latin typeface="Arial Narrow" panose="020B0606020202030204" pitchFamily="34" charset="0"/>
              <a:cs typeface="Arial" charset="0"/>
            </a:endParaRPr>
          </a:p>
          <a:p>
            <a:pPr algn="just" eaLnBrk="1" hangingPunct="1">
              <a:defRPr/>
            </a:pPr>
            <a:endParaRPr lang="fr-FR" altLang="fr-FR" sz="1700" dirty="0" smtClean="0">
              <a:latin typeface="Arial Narrow" panose="020B0606020202030204" pitchFamily="34" charset="0"/>
              <a:cs typeface="Arial" charset="0"/>
            </a:endParaRPr>
          </a:p>
          <a:p>
            <a:pPr algn="just" eaLnBrk="1" hangingPunct="1">
              <a:defRPr/>
            </a:pPr>
            <a:r>
              <a:rPr lang="fr-FR" altLang="fr-FR" sz="1700" dirty="0" smtClean="0">
                <a:latin typeface="Arial Narrow" panose="020B0606020202030204" pitchFamily="34" charset="0"/>
                <a:cs typeface="Arial" charset="0"/>
              </a:rPr>
              <a:t>Même si leurs stratégies ont été variées et adaptatives dans une logique de limitation de l’endettement, ces stratégies ont abouti à :</a:t>
            </a:r>
          </a:p>
          <a:p>
            <a:pPr lvl="1" algn="just" eaLnBrk="1" hangingPunct="1">
              <a:defRPr/>
            </a:pPr>
            <a:r>
              <a:rPr lang="fr-FR" altLang="fr-FR" sz="1500" dirty="0" smtClean="0">
                <a:latin typeface="Arial Narrow" panose="020B0606020202030204" pitchFamily="34" charset="0"/>
                <a:cs typeface="Arial" charset="0"/>
              </a:rPr>
              <a:t>des disparités beaucoup plus fortes de niveau d’équipement par habitant entre les territoires en croissance et les espaces en ralentissement</a:t>
            </a:r>
          </a:p>
          <a:p>
            <a:pPr lvl="1" algn="just" eaLnBrk="1" hangingPunct="1">
              <a:defRPr/>
            </a:pPr>
            <a:r>
              <a:rPr lang="fr-FR" altLang="fr-FR" sz="1500" dirty="0" smtClean="0">
                <a:latin typeface="Arial Narrow" panose="020B0606020202030204" pitchFamily="34" charset="0"/>
                <a:cs typeface="Arial" charset="0"/>
              </a:rPr>
              <a:t>Une plus forte dégradation de la solvabilité dans les territoires en difficulté que dans les territoires à potentiel</a:t>
            </a:r>
          </a:p>
          <a:p>
            <a:pPr lvl="1" algn="just" eaLnBrk="1" hangingPunct="1">
              <a:defRPr/>
            </a:pPr>
            <a:endParaRPr lang="fr-FR" altLang="fr-FR" sz="1500" dirty="0">
              <a:latin typeface="Arial Narrow" panose="020B0606020202030204" pitchFamily="34" charset="0"/>
              <a:cs typeface="Arial" charset="0"/>
            </a:endParaRPr>
          </a:p>
          <a:p>
            <a:pPr algn="just" eaLnBrk="1" hangingPunct="1">
              <a:defRPr/>
            </a:pPr>
            <a:r>
              <a:rPr lang="fr-FR" altLang="fr-FR" sz="1700" dirty="0" smtClean="0">
                <a:latin typeface="Arial Narrow" panose="020B0606020202030204" pitchFamily="34" charset="0"/>
                <a:cs typeface="Arial" charset="0"/>
              </a:rPr>
              <a:t>La reprise de l’investissement en 2017 a certes interrompu une longue période de désinvestissement mais montre que les questions du niveau d’investissement et des disparités de situation financière n’ont pas pour autant trouvé une réponse</a:t>
            </a:r>
          </a:p>
          <a:p>
            <a:pPr algn="just" eaLnBrk="1" hangingPunct="1">
              <a:defRPr/>
            </a:pPr>
            <a:endParaRPr lang="fr-FR" altLang="fr-FR" sz="1700" dirty="0">
              <a:latin typeface="Arial Narrow" panose="020B0606020202030204" pitchFamily="34" charset="0"/>
              <a:cs typeface="Arial" charset="0"/>
            </a:endParaRPr>
          </a:p>
          <a:p>
            <a:pPr algn="just" eaLnBrk="1" hangingPunct="1">
              <a:defRPr/>
            </a:pPr>
            <a:r>
              <a:rPr lang="fr-FR" altLang="fr-FR" sz="1700" dirty="0" smtClean="0">
                <a:latin typeface="Arial Narrow" panose="020B0606020202030204" pitchFamily="34" charset="0"/>
                <a:cs typeface="Arial" charset="0"/>
              </a:rPr>
              <a:t>Pourtant les besoins d’équipement en zones rurales et, plus encore, montagneuses sont très supérieurs à la moyenne. </a:t>
            </a:r>
            <a:r>
              <a:rPr lang="fr-FR" altLang="fr-FR" sz="1700" dirty="0">
                <a:latin typeface="Arial Narrow" panose="020B0606020202030204" pitchFamily="34" charset="0"/>
                <a:cs typeface="Arial" charset="0"/>
              </a:rPr>
              <a:t>La moindre solvabilité et le retard d’investissement, voire les besoins spécifiques, des zones économiquement moins favorisées risquent d’accentuer </a:t>
            </a:r>
            <a:r>
              <a:rPr lang="fr-FR" altLang="fr-FR" sz="1700" dirty="0" smtClean="0">
                <a:latin typeface="Arial Narrow" panose="020B0606020202030204" pitchFamily="34" charset="0"/>
                <a:cs typeface="Arial" charset="0"/>
              </a:rPr>
              <a:t>les </a:t>
            </a:r>
            <a:r>
              <a:rPr lang="fr-FR" altLang="fr-FR" sz="1700" dirty="0">
                <a:latin typeface="Arial Narrow" panose="020B0606020202030204" pitchFamily="34" charset="0"/>
                <a:cs typeface="Arial" charset="0"/>
              </a:rPr>
              <a:t>écarts territoriaux </a:t>
            </a:r>
            <a:endParaRPr lang="fr-FR" altLang="fr-FR" sz="1700" dirty="0" smtClean="0">
              <a:latin typeface="Arial Narrow" panose="020B0606020202030204" pitchFamily="34" charset="0"/>
              <a:cs typeface="Arial" charset="0"/>
            </a:endParaRPr>
          </a:p>
          <a:p>
            <a:pPr algn="just" eaLnBrk="1" hangingPunct="1">
              <a:defRPr/>
            </a:pPr>
            <a:endParaRPr lang="fr-FR" altLang="fr-FR" sz="1700" dirty="0">
              <a:latin typeface="Arial Narrow" panose="020B0606020202030204" pitchFamily="34" charset="0"/>
              <a:cs typeface="Arial" charset="0"/>
            </a:endParaRPr>
          </a:p>
          <a:p>
            <a:pPr algn="just" eaLnBrk="1" hangingPunct="1">
              <a:defRPr/>
            </a:pPr>
            <a:r>
              <a:rPr lang="fr-FR" altLang="fr-FR" sz="1700" dirty="0">
                <a:latin typeface="Arial Narrow" panose="020B0606020202030204" pitchFamily="34" charset="0"/>
                <a:cs typeface="Arial" charset="0"/>
              </a:rPr>
              <a:t>Or, les règles à venir des nouvelles relations contractuelles risquent de prolonger les arbitrages sur l’investissement et il est probable que l’investissement ne retrouve pas son niveau d’avant-crise</a:t>
            </a:r>
          </a:p>
          <a:p>
            <a:pPr algn="just" eaLnBrk="1" hangingPunct="1">
              <a:defRPr/>
            </a:pPr>
            <a:endParaRPr lang="fr-FR" altLang="fr-FR" sz="1700" dirty="0" smtClean="0">
              <a:latin typeface="Arial Narrow" panose="020B0606020202030204" pitchFamily="34" charset="0"/>
              <a:cs typeface="Arial" charset="0"/>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51870"/>
            <a:ext cx="1525835" cy="7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0" y="447675"/>
            <a:ext cx="2195513" cy="1155700"/>
          </a:xfrm>
        </p:spPr>
        <p:txBody>
          <a:bodyPr/>
          <a:lstStyle/>
          <a:p>
            <a:pPr eaLnBrk="1" fontAlgn="auto" hangingPunct="1">
              <a:spcBef>
                <a:spcPts val="0"/>
              </a:spcBef>
              <a:spcAft>
                <a:spcPts val="0"/>
              </a:spcAft>
              <a:defRPr/>
            </a:pPr>
            <a:r>
              <a:rPr lang="fr-FR" dirty="0">
                <a:cs typeface="Arial"/>
                <a:sym typeface="Arial"/>
              </a:rPr>
              <a:t>synthèse</a:t>
            </a:r>
          </a:p>
        </p:txBody>
      </p:sp>
      <p:sp>
        <p:nvSpPr>
          <p:cNvPr id="16387" name="Espace réservé du contenu 10"/>
          <p:cNvSpPr>
            <a:spLocks noGrp="1"/>
          </p:cNvSpPr>
          <p:nvPr>
            <p:ph idx="1"/>
          </p:nvPr>
        </p:nvSpPr>
        <p:spPr>
          <a:xfrm>
            <a:off x="2627313" y="195487"/>
            <a:ext cx="6408737" cy="4681314"/>
          </a:xfrm>
        </p:spPr>
        <p:txBody>
          <a:bodyPr>
            <a:normAutofit/>
          </a:bodyPr>
          <a:lstStyle/>
          <a:p>
            <a:pPr algn="just" eaLnBrk="1" hangingPunct="1">
              <a:defRPr/>
            </a:pPr>
            <a:r>
              <a:rPr lang="fr-FR" altLang="fr-FR" sz="1600" dirty="0">
                <a:latin typeface="Arial Narrow" panose="020B0606020202030204" pitchFamily="34" charset="0"/>
                <a:cs typeface="Arial" charset="0"/>
              </a:rPr>
              <a:t>La question de la responsabilité de l’investissement se pose alors, de même que celle : peut-on se permettre de laisser ces territoires fragiles réduire leur investissement ?</a:t>
            </a:r>
          </a:p>
          <a:p>
            <a:pPr marL="0" indent="0" eaLnBrk="1" hangingPunct="1">
              <a:buFont typeface="Cambria Math" pitchFamily="18" charset="0"/>
              <a:buNone/>
              <a:defRPr/>
            </a:pPr>
            <a:endParaRPr lang="fr-FR" altLang="fr-FR" sz="1500" dirty="0" smtClean="0">
              <a:latin typeface="Arial Narrow" panose="020B0606020202030204" pitchFamily="34" charset="0"/>
              <a:cs typeface="Arial"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51870"/>
            <a:ext cx="1525835" cy="7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rotWithShape="1">
          <a:blip r:embed="rId3"/>
          <a:srcRect l="2920" t="7505" r="1097"/>
          <a:stretch/>
        </p:blipFill>
        <p:spPr>
          <a:xfrm>
            <a:off x="3626385" y="1347614"/>
            <a:ext cx="4410592" cy="3410715"/>
          </a:xfrm>
          <a:prstGeom prst="rect">
            <a:avLst/>
          </a:prstGeom>
        </p:spPr>
      </p:pic>
      <p:pic>
        <p:nvPicPr>
          <p:cNvPr id="2" name="Image 1"/>
          <p:cNvPicPr>
            <a:picLocks noChangeAspect="1"/>
          </p:cNvPicPr>
          <p:nvPr/>
        </p:nvPicPr>
        <p:blipFill rotWithShape="1">
          <a:blip r:embed="rId4"/>
          <a:srcRect l="985" t="2" r="1452" b="-2"/>
          <a:stretch/>
        </p:blipFill>
        <p:spPr>
          <a:xfrm>
            <a:off x="4427984" y="1176069"/>
            <a:ext cx="2880000" cy="1715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193008"/>
            <a:ext cx="2448272" cy="61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0" y="447675"/>
            <a:ext cx="2195513" cy="1155700"/>
          </a:xfrm>
        </p:spPr>
        <p:txBody>
          <a:bodyPr>
            <a:normAutofit fontScale="90000"/>
          </a:bodyPr>
          <a:lstStyle/>
          <a:p>
            <a:pPr eaLnBrk="1" fontAlgn="auto" hangingPunct="1">
              <a:spcBef>
                <a:spcPts val="0"/>
              </a:spcBef>
              <a:spcAft>
                <a:spcPts val="0"/>
              </a:spcAft>
              <a:defRPr/>
            </a:pPr>
            <a:r>
              <a:rPr lang="fr-FR" dirty="0" smtClean="0">
                <a:cs typeface="Arial"/>
                <a:sym typeface="Arial"/>
              </a:rPr>
              <a:t>Une baisse récente exceptionnelle de l’investissement public local</a:t>
            </a:r>
            <a:endParaRPr lang="fr-FR" dirty="0">
              <a:cs typeface="Arial"/>
              <a:sym typeface="Arial"/>
            </a:endParaRPr>
          </a:p>
        </p:txBody>
      </p:sp>
      <p:sp>
        <p:nvSpPr>
          <p:cNvPr id="15363" name="Espace réservé du contenu 10"/>
          <p:cNvSpPr>
            <a:spLocks noGrp="1"/>
          </p:cNvSpPr>
          <p:nvPr>
            <p:ph idx="1"/>
          </p:nvPr>
        </p:nvSpPr>
        <p:spPr>
          <a:xfrm>
            <a:off x="2627312" y="267792"/>
            <a:ext cx="6503987" cy="1439862"/>
          </a:xfrm>
        </p:spPr>
        <p:txBody>
          <a:bodyPr>
            <a:normAutofit fontScale="92500" lnSpcReduction="10000"/>
          </a:bodyPr>
          <a:lstStyle/>
          <a:p>
            <a:pPr eaLnBrk="1" hangingPunct="1">
              <a:defRPr/>
            </a:pPr>
            <a:r>
              <a:rPr lang="fr-FR" altLang="fr-FR" sz="1700" dirty="0" smtClean="0">
                <a:latin typeface="Arial Narrow" panose="020B0606020202030204" pitchFamily="34" charset="0"/>
                <a:cs typeface="Arial" charset="0"/>
              </a:rPr>
              <a:t>L’investissement public local est prépondérant dans l’investissement public, néanmoins il a cessé de croitre depuis 1988, et connait depuis quelques années une baisse exceptionnelle, malgré un début de reprise en 2017:</a:t>
            </a:r>
          </a:p>
          <a:p>
            <a:pPr lvl="1" eaLnBrk="1" hangingPunct="1">
              <a:defRPr/>
            </a:pPr>
            <a:r>
              <a:rPr lang="fr-FR" altLang="fr-FR" sz="1500" dirty="0" smtClean="0">
                <a:latin typeface="Arial Narrow" panose="020B0606020202030204" pitchFamily="34" charset="0"/>
                <a:cs typeface="Arial" charset="0"/>
              </a:rPr>
              <a:t>Une ampleur sans précédent du cycle électoral</a:t>
            </a:r>
          </a:p>
          <a:p>
            <a:pPr lvl="1" eaLnBrk="1" hangingPunct="1">
              <a:defRPr/>
            </a:pPr>
            <a:r>
              <a:rPr lang="fr-FR" altLang="fr-FR" sz="1500" dirty="0" smtClean="0">
                <a:latin typeface="Arial Narrow" panose="020B0606020202030204" pitchFamily="34" charset="0"/>
                <a:cs typeface="Arial" charset="0"/>
              </a:rPr>
              <a:t>Une chute marquée parmi les départements (13% des recettes hors emprunt contre 25% en moyenne) non compensée par les régions</a:t>
            </a:r>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75966"/>
            <a:ext cx="1890924" cy="47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Graphique 6"/>
          <p:cNvGraphicFramePr>
            <a:graphicFrameLocks/>
          </p:cNvGraphicFramePr>
          <p:nvPr>
            <p:extLst>
              <p:ext uri="{D42A27DB-BD31-4B8C-83A1-F6EECF244321}">
                <p14:modId xmlns:p14="http://schemas.microsoft.com/office/powerpoint/2010/main" val="3329926841"/>
              </p:ext>
            </p:extLst>
          </p:nvPr>
        </p:nvGraphicFramePr>
        <p:xfrm>
          <a:off x="107504" y="1947863"/>
          <a:ext cx="4445893" cy="2928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ext uri="{D42A27DB-BD31-4B8C-83A1-F6EECF244321}">
                <p14:modId xmlns:p14="http://schemas.microsoft.com/office/powerpoint/2010/main" val="4263985742"/>
              </p:ext>
            </p:extLst>
          </p:nvPr>
        </p:nvGraphicFramePr>
        <p:xfrm>
          <a:off x="4590728" y="1947863"/>
          <a:ext cx="4536504" cy="29281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0" y="447675"/>
            <a:ext cx="2195513" cy="1155700"/>
          </a:xfrm>
        </p:spPr>
        <p:txBody>
          <a:bodyPr>
            <a:normAutofit fontScale="90000"/>
          </a:bodyPr>
          <a:lstStyle/>
          <a:p>
            <a:pPr eaLnBrk="1" fontAlgn="auto" hangingPunct="1">
              <a:spcBef>
                <a:spcPts val="0"/>
              </a:spcBef>
              <a:spcAft>
                <a:spcPts val="0"/>
              </a:spcAft>
              <a:defRPr/>
            </a:pPr>
            <a:r>
              <a:rPr lang="fr-FR" dirty="0" smtClean="0">
                <a:cs typeface="Arial"/>
                <a:sym typeface="Arial"/>
              </a:rPr>
              <a:t>Le recul de l’investissement public local n’est pas suffisant pour réduire l’endettement</a:t>
            </a:r>
            <a:endParaRPr lang="fr-FR" dirty="0">
              <a:cs typeface="Arial"/>
              <a:sym typeface="Arial"/>
            </a:endParaRPr>
          </a:p>
        </p:txBody>
      </p:sp>
      <p:sp>
        <p:nvSpPr>
          <p:cNvPr id="16387" name="Espace réservé du contenu 10"/>
          <p:cNvSpPr>
            <a:spLocks noGrp="1"/>
          </p:cNvSpPr>
          <p:nvPr>
            <p:ph idx="1"/>
          </p:nvPr>
        </p:nvSpPr>
        <p:spPr>
          <a:xfrm>
            <a:off x="2627784" y="195486"/>
            <a:ext cx="6337300" cy="936451"/>
          </a:xfrm>
        </p:spPr>
        <p:txBody>
          <a:bodyPr>
            <a:normAutofit/>
          </a:bodyPr>
          <a:lstStyle/>
          <a:p>
            <a:pPr eaLnBrk="1" hangingPunct="1"/>
            <a:r>
              <a:rPr lang="fr-FR" altLang="fr-FR" sz="1400" dirty="0" smtClean="0">
                <a:latin typeface="Arial Narrow" panose="020B0606020202030204" pitchFamily="34" charset="0"/>
                <a:cs typeface="Arial" charset="0"/>
              </a:rPr>
              <a:t>Malgré un recul de l’investissement public local beaucoup plus marqué qu’en 1993-1997, l’endettement des collectivités locales a progressé depuis 2009</a:t>
            </a:r>
            <a:endParaRPr lang="fr-FR" altLang="fr-FR" sz="1400" dirty="0" smtClean="0">
              <a:solidFill>
                <a:srgbClr val="FF0000"/>
              </a:solidFill>
              <a:latin typeface="Arial Narrow" panose="020B0606020202030204" pitchFamily="34" charset="0"/>
              <a:cs typeface="Arial" charset="0"/>
            </a:endParaRPr>
          </a:p>
          <a:p>
            <a:pPr eaLnBrk="1" hangingPunct="1"/>
            <a:r>
              <a:rPr lang="fr-FR" altLang="fr-FR" sz="1400" dirty="0" smtClean="0">
                <a:solidFill>
                  <a:schemeClr val="tx1"/>
                </a:solidFill>
                <a:latin typeface="Arial Narrow" panose="020B0606020202030204" pitchFamily="34" charset="0"/>
                <a:cs typeface="Arial" charset="0"/>
              </a:rPr>
              <a:t>Il est cependant en recul en 2017</a:t>
            </a:r>
          </a:p>
        </p:txBody>
      </p:sp>
      <p:sp>
        <p:nvSpPr>
          <p:cNvPr id="6" name="Espace réservé du texte 83"/>
          <p:cNvSpPr>
            <a:spLocks noGrp="1"/>
          </p:cNvSpPr>
          <p:nvPr>
            <p:ph type="body" sz="quarter" idx="12"/>
          </p:nvPr>
        </p:nvSpPr>
        <p:spPr>
          <a:xfrm>
            <a:off x="250825" y="2066925"/>
            <a:ext cx="1944688" cy="1657350"/>
          </a:xfrm>
        </p:spPr>
        <p:txBody>
          <a:bodyPr rtlCol="0">
            <a:normAutofit fontScale="92500" lnSpcReduction="20000"/>
          </a:bodyPr>
          <a:lstStyle/>
          <a:p>
            <a:pPr eaLnBrk="1" fontAlgn="auto" hangingPunct="1">
              <a:spcBef>
                <a:spcPts val="0"/>
              </a:spcBef>
              <a:spcAft>
                <a:spcPts val="0"/>
              </a:spcAft>
              <a:buClr>
                <a:schemeClr val="accent6"/>
              </a:buClr>
              <a:defRPr/>
            </a:pPr>
            <a:r>
              <a:rPr lang="fr-FR" dirty="0" smtClean="0">
                <a:sym typeface="Arial"/>
              </a:rPr>
              <a:t>Des tensions fortes sur les finances locales avec un risque d’arbitrage investissement / endettement si la reprise ne libère pas des marges suffisantes </a:t>
            </a:r>
            <a:endParaRPr lang="fr-FR" dirty="0">
              <a:sym typeface="Arial"/>
            </a:endParaRPr>
          </a:p>
        </p:txBody>
      </p:sp>
      <p:sp>
        <p:nvSpPr>
          <p:cNvPr id="8" name="ZoneTexte 1"/>
          <p:cNvSpPr txBox="1"/>
          <p:nvPr/>
        </p:nvSpPr>
        <p:spPr>
          <a:xfrm>
            <a:off x="3027363" y="4598988"/>
            <a:ext cx="1976437"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fr-FR" sz="900" i="1" dirty="0"/>
              <a:t>Source : Insee, comptes nationaux</a:t>
            </a:r>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17" y="3849538"/>
            <a:ext cx="1525835" cy="7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Graphique 10"/>
          <p:cNvGraphicFramePr>
            <a:graphicFrameLocks/>
          </p:cNvGraphicFramePr>
          <p:nvPr>
            <p:extLst/>
          </p:nvPr>
        </p:nvGraphicFramePr>
        <p:xfrm>
          <a:off x="2843808" y="946746"/>
          <a:ext cx="5728494" cy="3888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637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0" y="447675"/>
            <a:ext cx="2195513" cy="1155700"/>
          </a:xfrm>
        </p:spPr>
        <p:txBody>
          <a:bodyPr>
            <a:normAutofit/>
          </a:bodyPr>
          <a:lstStyle/>
          <a:p>
            <a:pPr eaLnBrk="1" fontAlgn="auto" hangingPunct="1">
              <a:spcBef>
                <a:spcPts val="0"/>
              </a:spcBef>
              <a:spcAft>
                <a:spcPts val="0"/>
              </a:spcAft>
              <a:defRPr/>
            </a:pPr>
            <a:r>
              <a:rPr lang="fr-FR" dirty="0" smtClean="0">
                <a:cs typeface="Arial"/>
                <a:sym typeface="Arial"/>
              </a:rPr>
              <a:t>L’impact des variables structurelles</a:t>
            </a:r>
            <a:endParaRPr lang="fr-FR" dirty="0">
              <a:cs typeface="Arial"/>
              <a:sym typeface="Arial"/>
            </a:endParaRPr>
          </a:p>
        </p:txBody>
      </p:sp>
      <p:sp>
        <p:nvSpPr>
          <p:cNvPr id="16387" name="Espace réservé du contenu 10"/>
          <p:cNvSpPr>
            <a:spLocks noGrp="1"/>
          </p:cNvSpPr>
          <p:nvPr>
            <p:ph idx="1"/>
          </p:nvPr>
        </p:nvSpPr>
        <p:spPr>
          <a:xfrm>
            <a:off x="2555875" y="123478"/>
            <a:ext cx="6408613" cy="4751735"/>
          </a:xfrm>
        </p:spPr>
        <p:txBody>
          <a:bodyPr>
            <a:normAutofit/>
          </a:bodyPr>
          <a:lstStyle/>
          <a:p>
            <a:pPr algn="just" eaLnBrk="1" hangingPunct="1">
              <a:defRPr/>
            </a:pPr>
            <a:r>
              <a:rPr lang="fr-FR" altLang="fr-FR" sz="1600" dirty="0" smtClean="0">
                <a:latin typeface="Arial Narrow" panose="020B0606020202030204" pitchFamily="34" charset="0"/>
                <a:cs typeface="Arial" charset="0"/>
              </a:rPr>
              <a:t>A une date donnée, le </a:t>
            </a:r>
            <a:r>
              <a:rPr lang="fr-FR" altLang="fr-FR" sz="1600" dirty="0">
                <a:latin typeface="Arial Narrow" panose="020B0606020202030204" pitchFamily="34" charset="0"/>
                <a:cs typeface="Arial" charset="0"/>
              </a:rPr>
              <a:t>niveau des dépenses d’équipement par habitant sur un territoire s’explique </a:t>
            </a:r>
            <a:r>
              <a:rPr lang="fr-FR" altLang="fr-FR" sz="1600" dirty="0" smtClean="0">
                <a:latin typeface="Arial Narrow" panose="020B0606020202030204" pitchFamily="34" charset="0"/>
                <a:cs typeface="Arial" charset="0"/>
              </a:rPr>
              <a:t>surtout par des </a:t>
            </a:r>
            <a:r>
              <a:rPr lang="fr-FR" altLang="fr-FR" sz="1600" dirty="0">
                <a:latin typeface="Arial Narrow" panose="020B0606020202030204" pitchFamily="34" charset="0"/>
                <a:cs typeface="Arial" charset="0"/>
              </a:rPr>
              <a:t>variables </a:t>
            </a:r>
            <a:r>
              <a:rPr lang="fr-FR" altLang="fr-FR" sz="1600" dirty="0" smtClean="0">
                <a:latin typeface="Arial Narrow" panose="020B0606020202030204" pitchFamily="34" charset="0"/>
                <a:cs typeface="Arial" charset="0"/>
              </a:rPr>
              <a:t>structurelles, </a:t>
            </a:r>
            <a:r>
              <a:rPr lang="fr-FR" altLang="fr-FR" sz="1600" dirty="0">
                <a:latin typeface="Arial Narrow" panose="020B0606020202030204" pitchFamily="34" charset="0"/>
                <a:cs typeface="Arial" charset="0"/>
              </a:rPr>
              <a:t>en particulier </a:t>
            </a:r>
            <a:r>
              <a:rPr lang="fr-FR" altLang="fr-FR" sz="1600" dirty="0" smtClean="0">
                <a:latin typeface="Arial Narrow" panose="020B0606020202030204" pitchFamily="34" charset="0"/>
                <a:cs typeface="Arial" charset="0"/>
              </a:rPr>
              <a:t>géographiques </a:t>
            </a:r>
            <a:r>
              <a:rPr lang="fr-FR" altLang="fr-FR" sz="1600" dirty="0">
                <a:latin typeface="Arial Narrow" panose="020B0606020202030204" pitchFamily="34" charset="0"/>
                <a:cs typeface="Arial" charset="0"/>
              </a:rPr>
              <a:t>et démographiques </a:t>
            </a:r>
            <a:r>
              <a:rPr lang="fr-FR" altLang="fr-FR" sz="1600" dirty="0" smtClean="0">
                <a:latin typeface="Arial Narrow" panose="020B0606020202030204" pitchFamily="34" charset="0"/>
                <a:cs typeface="Arial" charset="0"/>
              </a:rPr>
              <a:t>:</a:t>
            </a:r>
          </a:p>
          <a:p>
            <a:pPr marL="0" indent="0" algn="just" eaLnBrk="1" hangingPunct="1">
              <a:buNone/>
              <a:defRPr/>
            </a:pPr>
            <a:endParaRPr lang="fr-FR" altLang="fr-FR" sz="1600" dirty="0" smtClean="0">
              <a:latin typeface="Arial Narrow" panose="020B0606020202030204" pitchFamily="34" charset="0"/>
              <a:cs typeface="Arial" charset="0"/>
            </a:endParaRPr>
          </a:p>
          <a:p>
            <a:pPr lvl="1" algn="just" eaLnBrk="1" hangingPunct="1">
              <a:defRPr/>
            </a:pPr>
            <a:r>
              <a:rPr lang="fr-FR" altLang="fr-FR" sz="1400" i="1" u="sng" dirty="0" smtClean="0">
                <a:latin typeface="Arial Narrow" panose="020B0606020202030204" pitchFamily="34" charset="0"/>
                <a:cs typeface="Arial" charset="0"/>
              </a:rPr>
              <a:t>La ruralité :</a:t>
            </a:r>
            <a:r>
              <a:rPr lang="fr-FR" altLang="fr-FR" sz="1400" i="1" dirty="0" smtClean="0">
                <a:latin typeface="Arial Narrow" panose="020B0606020202030204" pitchFamily="34" charset="0"/>
                <a:cs typeface="Arial" charset="0"/>
              </a:rPr>
              <a:t> </a:t>
            </a:r>
            <a:r>
              <a:rPr lang="fr-FR" altLang="fr-FR" sz="1400" dirty="0" smtClean="0">
                <a:latin typeface="Arial Narrow" panose="020B0606020202030204" pitchFamily="34" charset="0"/>
                <a:cs typeface="Arial" charset="0"/>
              </a:rPr>
              <a:t>en zone rurale, les dépenses d’équipement / hab. sont significativement plus marquées qu’en zone urbaine, il existe un surcoût lié à la faible densité (une commune totalement rurale dépense 109€/hab. de plus qu’une commune totalement urbaine)</a:t>
            </a:r>
          </a:p>
          <a:p>
            <a:pPr lvl="1" algn="just" eaLnBrk="1" hangingPunct="1">
              <a:defRPr/>
            </a:pPr>
            <a:r>
              <a:rPr lang="fr-FR" altLang="fr-FR" sz="1400" i="1" u="sng" dirty="0" smtClean="0">
                <a:latin typeface="Arial Narrow" panose="020B0606020202030204" pitchFamily="34" charset="0"/>
                <a:cs typeface="Arial" charset="0"/>
              </a:rPr>
              <a:t>Les territoires de montagne </a:t>
            </a:r>
            <a:r>
              <a:rPr lang="fr-FR" altLang="fr-FR" sz="1400" dirty="0" smtClean="0">
                <a:latin typeface="Arial Narrow" panose="020B0606020202030204" pitchFamily="34" charset="0"/>
                <a:cs typeface="Arial" charset="0"/>
              </a:rPr>
              <a:t>: l’investissement/ hab. est bien supérieur dans les zones de montagne, cet investissement étant en partie contraint par la spécificité géographique (les communes de montagne investissement entre 150€ et 300€ de plus par habitant)</a:t>
            </a:r>
          </a:p>
          <a:p>
            <a:pPr marL="0" indent="0" algn="just" eaLnBrk="1" hangingPunct="1">
              <a:buNone/>
              <a:defRPr/>
            </a:pPr>
            <a:endParaRPr lang="fr-FR" altLang="fr-FR" sz="1700" dirty="0" smtClean="0">
              <a:latin typeface="Arial Narrow" panose="020B0606020202030204" pitchFamily="34" charset="0"/>
              <a:cs typeface="Arial" charset="0"/>
            </a:endParaRPr>
          </a:p>
          <a:p>
            <a:pPr algn="just" eaLnBrk="1" hangingPunct="1">
              <a:defRPr/>
            </a:pPr>
            <a:r>
              <a:rPr lang="fr-FR" altLang="fr-FR" sz="1600" dirty="0" smtClean="0">
                <a:latin typeface="Arial Narrow" panose="020B0606020202030204" pitchFamily="34" charset="0"/>
                <a:cs typeface="Arial" charset="0"/>
              </a:rPr>
              <a:t>Ces résultats laissent supposer qu’une réduction généralisée de l’investissement des collectivités locales (comme celle de 2011-2016) risquerait d’avoir des conséquences beaucoup plus néfastes pour les territoires les plus fragiles</a:t>
            </a:r>
          </a:p>
          <a:p>
            <a:pPr algn="just" eaLnBrk="1" hangingPunct="1">
              <a:defRPr/>
            </a:pPr>
            <a:endParaRPr lang="fr-FR" altLang="fr-FR" sz="1600" dirty="0">
              <a:latin typeface="Arial Narrow" panose="020B0606020202030204" pitchFamily="34" charset="0"/>
              <a:cs typeface="Arial" charset="0"/>
            </a:endParaRPr>
          </a:p>
          <a:p>
            <a:pPr algn="just" eaLnBrk="1" hangingPunct="1">
              <a:defRPr/>
            </a:pPr>
            <a:r>
              <a:rPr lang="fr-FR" altLang="fr-FR" sz="1600" dirty="0" smtClean="0">
                <a:latin typeface="Arial Narrow" panose="020B0606020202030204" pitchFamily="34" charset="0"/>
                <a:cs typeface="Arial" charset="0"/>
              </a:rPr>
              <a:t>Comment s’est </a:t>
            </a:r>
            <a:r>
              <a:rPr lang="fr-FR" altLang="fr-FR" sz="1600" dirty="0">
                <a:latin typeface="Arial Narrow" panose="020B0606020202030204" pitchFamily="34" charset="0"/>
                <a:cs typeface="Arial" charset="0"/>
              </a:rPr>
              <a:t>expliquée durant cette période la variation des </a:t>
            </a:r>
            <a:r>
              <a:rPr lang="fr-FR" altLang="fr-FR" sz="1600" dirty="0" smtClean="0">
                <a:latin typeface="Arial Narrow" panose="020B0606020202030204" pitchFamily="34" charset="0"/>
                <a:cs typeface="Arial" charset="0"/>
              </a:rPr>
              <a:t>dépenses d’équipement ? La ruralité ou l’altitude y ont-elles joué un rôle ?</a:t>
            </a:r>
          </a:p>
          <a:p>
            <a:pPr algn="just" eaLnBrk="1" hangingPunct="1">
              <a:defRPr/>
            </a:pPr>
            <a:endParaRPr lang="fr-FR" altLang="fr-FR" sz="1600" dirty="0">
              <a:latin typeface="Arial Narrow" panose="020B0606020202030204" pitchFamily="34" charset="0"/>
              <a:cs typeface="Arial" charset="0"/>
            </a:endParaRPr>
          </a:p>
        </p:txBody>
      </p:sp>
      <p:sp>
        <p:nvSpPr>
          <p:cNvPr id="8" name="Espace réservé du texte 83"/>
          <p:cNvSpPr>
            <a:spLocks noGrp="1"/>
          </p:cNvSpPr>
          <p:nvPr>
            <p:ph type="body" sz="quarter" idx="12"/>
          </p:nvPr>
        </p:nvSpPr>
        <p:spPr>
          <a:xfrm>
            <a:off x="250825" y="2066925"/>
            <a:ext cx="1944688" cy="1657350"/>
          </a:xfrm>
        </p:spPr>
        <p:txBody>
          <a:bodyPr rtlCol="0"/>
          <a:lstStyle/>
          <a:p>
            <a:pPr eaLnBrk="1" fontAlgn="auto" hangingPunct="1">
              <a:spcBef>
                <a:spcPts val="0"/>
              </a:spcBef>
              <a:spcAft>
                <a:spcPts val="0"/>
              </a:spcAft>
              <a:buClr>
                <a:schemeClr val="accent6"/>
              </a:buClr>
              <a:defRPr/>
            </a:pPr>
            <a:r>
              <a:rPr lang="fr-FR" dirty="0" smtClean="0">
                <a:sym typeface="Arial"/>
              </a:rPr>
              <a:t>Les spécificités géographiques et démographiques d’un territoire sont déterminantes</a:t>
            </a:r>
          </a:p>
        </p:txBody>
      </p:sp>
      <p:sp>
        <p:nvSpPr>
          <p:cNvPr id="5" name="ZoneTexte 1"/>
          <p:cNvSpPr txBox="1"/>
          <p:nvPr/>
        </p:nvSpPr>
        <p:spPr>
          <a:xfrm>
            <a:off x="26988" y="3981450"/>
            <a:ext cx="2384772" cy="8636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fr-FR" sz="900" i="1" dirty="0"/>
              <a:t>Source : </a:t>
            </a:r>
            <a:r>
              <a:rPr lang="fr-FR" sz="900" i="1" dirty="0" smtClean="0"/>
              <a:t>Ecolocale, calculs BPCE L’Observatoire</a:t>
            </a:r>
            <a:endParaRPr lang="fr-FR" sz="900" i="1" dirty="0"/>
          </a:p>
          <a:p>
            <a:pPr>
              <a:defRPr/>
            </a:pPr>
            <a:r>
              <a:rPr lang="fr-FR" sz="900" i="1" dirty="0" smtClean="0"/>
              <a:t>Périmètre EPCI : cumul des données financières de l’ensemble des collectivités locales  présentes sur le territoire de l’EPCI (communes, EPCI)</a:t>
            </a:r>
            <a:endParaRPr lang="fr-FR" sz="900" i="1"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88964"/>
            <a:ext cx="1890924" cy="47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787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179512" y="447674"/>
            <a:ext cx="2016001" cy="1476003"/>
          </a:xfrm>
        </p:spPr>
        <p:txBody>
          <a:bodyPr>
            <a:normAutofit fontScale="90000"/>
          </a:bodyPr>
          <a:lstStyle/>
          <a:p>
            <a:pPr eaLnBrk="1" fontAlgn="auto" hangingPunct="1">
              <a:spcBef>
                <a:spcPts val="0"/>
              </a:spcBef>
              <a:spcAft>
                <a:spcPts val="0"/>
              </a:spcAft>
              <a:defRPr/>
            </a:pPr>
            <a:r>
              <a:rPr lang="fr-FR" dirty="0" smtClean="0">
                <a:cs typeface="Arial"/>
                <a:sym typeface="Arial"/>
              </a:rPr>
              <a:t>A l’échelle départementale de fortes disparités et des stratégies différenciées</a:t>
            </a:r>
            <a:endParaRPr lang="fr-FR" dirty="0">
              <a:cs typeface="Arial"/>
              <a:sym typeface="Arial"/>
            </a:endParaRPr>
          </a:p>
        </p:txBody>
      </p:sp>
      <p:sp>
        <p:nvSpPr>
          <p:cNvPr id="8" name="Espace réservé du texte 83"/>
          <p:cNvSpPr txBox="1">
            <a:spLocks/>
          </p:cNvSpPr>
          <p:nvPr/>
        </p:nvSpPr>
        <p:spPr bwMode="auto">
          <a:xfrm>
            <a:off x="290513" y="2211388"/>
            <a:ext cx="19446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defPPr marR="0" lvl="0" algn="l" rtl="0">
              <a:lnSpc>
                <a:spcPct val="100000"/>
              </a:lnSpc>
              <a:spcBef>
                <a:spcPts val="0"/>
              </a:spcBef>
              <a:spcAft>
                <a:spcPts val="0"/>
              </a:spcAft>
            </a:defPPr>
            <a:lvl1pPr marL="0" indent="0" algn="r" rtl="0" eaLnBrk="0" fontAlgn="base" hangingPunct="0">
              <a:spcBef>
                <a:spcPct val="0"/>
              </a:spcBef>
              <a:spcAft>
                <a:spcPct val="0"/>
              </a:spcAft>
              <a:buClr>
                <a:srgbClr val="00B2CB"/>
              </a:buClr>
              <a:buFont typeface="Cambria Math" pitchFamily="18" charset="0"/>
              <a:buNone/>
              <a:defRPr sz="1600" b="0" i="1" baseline="0">
                <a:solidFill>
                  <a:schemeClr val="accent2">
                    <a:lumMod val="75000"/>
                  </a:schemeClr>
                </a:solidFill>
                <a:latin typeface="+mn-lt"/>
                <a:ea typeface="Arial"/>
                <a:cs typeface="Arial"/>
                <a:sym typeface="Arial" charset="0"/>
              </a:defRPr>
            </a:lvl1pPr>
            <a:lvl2pPr marL="457200" lvl="1" indent="0" algn="l" rtl="0" eaLnBrk="0" fontAlgn="base" hangingPunct="0">
              <a:spcBef>
                <a:spcPct val="0"/>
              </a:spcBef>
              <a:spcAft>
                <a:spcPct val="0"/>
              </a:spcAft>
              <a:buClr>
                <a:schemeClr val="accent1"/>
              </a:buClr>
              <a:buFont typeface="Symbol" pitchFamily="18" charset="2"/>
              <a:buNone/>
              <a:defRPr sz="1200" b="0">
                <a:solidFill>
                  <a:schemeClr val="bg1"/>
                </a:solidFill>
                <a:latin typeface="+mn-lt"/>
                <a:ea typeface="Arial"/>
                <a:cs typeface="Arial"/>
                <a:sym typeface="Arial" charset="0"/>
              </a:defRPr>
            </a:lvl2pPr>
            <a:lvl3pPr marL="914400" lvl="2" indent="0" algn="l" rtl="0" eaLnBrk="0" fontAlgn="base" hangingPunct="0">
              <a:spcBef>
                <a:spcPct val="0"/>
              </a:spcBef>
              <a:spcAft>
                <a:spcPct val="0"/>
              </a:spcAft>
              <a:buClr>
                <a:srgbClr val="B0006C"/>
              </a:buClr>
              <a:buFont typeface="Courier New" pitchFamily="49" charset="0"/>
              <a:buNone/>
              <a:defRPr sz="1200" b="0">
                <a:solidFill>
                  <a:schemeClr val="bg1"/>
                </a:solidFill>
                <a:latin typeface="+mn-lt"/>
                <a:ea typeface="Arial"/>
                <a:cs typeface="Arial"/>
                <a:sym typeface="Arial" charset="0"/>
              </a:defRPr>
            </a:lvl3pPr>
            <a:lvl4pPr marL="1371600" lvl="3" indent="0" algn="l" rtl="0" eaLnBrk="0" fontAlgn="base" hangingPunct="0">
              <a:spcBef>
                <a:spcPct val="0"/>
              </a:spcBef>
              <a:spcAft>
                <a:spcPct val="0"/>
              </a:spcAft>
              <a:buClr>
                <a:schemeClr val="accent2"/>
              </a:buClr>
              <a:buFont typeface="Arial" charset="0"/>
              <a:buNone/>
              <a:defRPr sz="1200" b="0">
                <a:solidFill>
                  <a:schemeClr val="bg1"/>
                </a:solidFill>
                <a:latin typeface="+mn-lt"/>
                <a:ea typeface="Arial"/>
                <a:cs typeface="Arial"/>
                <a:sym typeface="Arial" charset="0"/>
              </a:defRPr>
            </a:lvl4pPr>
            <a:lvl5pPr marL="1828800" lvl="4" indent="0" algn="l" rtl="0" eaLnBrk="0" fontAlgn="base" hangingPunct="0">
              <a:spcBef>
                <a:spcPct val="0"/>
              </a:spcBef>
              <a:spcAft>
                <a:spcPct val="0"/>
              </a:spcAft>
              <a:buNone/>
              <a:defRPr sz="1200" b="0">
                <a:solidFill>
                  <a:schemeClr val="bg1"/>
                </a:solidFill>
                <a:latin typeface="+mn-lt"/>
                <a:ea typeface="Arial"/>
                <a:cs typeface="Arial"/>
                <a:sym typeface="Arial"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spcBef>
                <a:spcPts val="0"/>
              </a:spcBef>
              <a:spcAft>
                <a:spcPts val="0"/>
              </a:spcAft>
              <a:buClr>
                <a:schemeClr val="accent6"/>
              </a:buClr>
              <a:defRPr/>
            </a:pPr>
            <a:r>
              <a:rPr lang="fr-FR" kern="0" dirty="0" smtClean="0">
                <a:sym typeface="Arial"/>
              </a:rPr>
              <a:t>Les départements révèlent 8 types de stratégie en matière de choix d’investissement</a:t>
            </a:r>
            <a:endParaRPr lang="fr-FR" kern="0" dirty="0">
              <a:sym typeface="Arial"/>
            </a:endParaRPr>
          </a:p>
        </p:txBody>
      </p:sp>
      <p:sp>
        <p:nvSpPr>
          <p:cNvPr id="9" name="ZoneTexte 1"/>
          <p:cNvSpPr txBox="1"/>
          <p:nvPr/>
        </p:nvSpPr>
        <p:spPr>
          <a:xfrm>
            <a:off x="36513" y="4011613"/>
            <a:ext cx="2374900" cy="8636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fr-FR" sz="900" i="1" dirty="0"/>
              <a:t>Source : Ecolocale, calculs </a:t>
            </a:r>
            <a:r>
              <a:rPr lang="fr-FR" sz="900" i="1" dirty="0" smtClean="0"/>
              <a:t>BPCE L’Observatoire. </a:t>
            </a:r>
          </a:p>
          <a:p>
            <a:pPr>
              <a:defRPr/>
            </a:pPr>
            <a:r>
              <a:rPr lang="fr-FR" sz="900" i="1" dirty="0" smtClean="0"/>
              <a:t>Périmètre départemental : cumul des données financières de l’ensemble des collectivités locales  d’un département (communes, EPCI, département)</a:t>
            </a:r>
            <a:endParaRPr lang="fr-FR" sz="900" i="1" dirty="0"/>
          </a:p>
        </p:txBody>
      </p: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88964"/>
            <a:ext cx="1890924" cy="47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237" y="212997"/>
            <a:ext cx="4170453" cy="437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56347"/>
            <a:ext cx="1935101" cy="408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0" y="447675"/>
            <a:ext cx="2195513" cy="1155700"/>
          </a:xfrm>
        </p:spPr>
        <p:txBody>
          <a:bodyPr>
            <a:normAutofit fontScale="90000"/>
          </a:bodyPr>
          <a:lstStyle/>
          <a:p>
            <a:pPr eaLnBrk="1" fontAlgn="auto" hangingPunct="1">
              <a:spcBef>
                <a:spcPts val="0"/>
              </a:spcBef>
              <a:spcAft>
                <a:spcPts val="0"/>
              </a:spcAft>
              <a:defRPr/>
            </a:pPr>
            <a:r>
              <a:rPr lang="fr-FR" dirty="0">
                <a:cs typeface="Arial"/>
                <a:sym typeface="Arial"/>
              </a:rPr>
              <a:t>A l’échelle départementale de fortes disparités et des stratégies différenciées</a:t>
            </a:r>
          </a:p>
        </p:txBody>
      </p:sp>
      <p:sp>
        <p:nvSpPr>
          <p:cNvPr id="8" name="Espace réservé du texte 83"/>
          <p:cNvSpPr>
            <a:spLocks noGrp="1"/>
          </p:cNvSpPr>
          <p:nvPr>
            <p:ph type="body" sz="quarter" idx="12"/>
          </p:nvPr>
        </p:nvSpPr>
        <p:spPr>
          <a:xfrm>
            <a:off x="250825" y="2066925"/>
            <a:ext cx="1944688" cy="1657350"/>
          </a:xfrm>
        </p:spPr>
        <p:txBody>
          <a:bodyPr rtlCol="0"/>
          <a:lstStyle/>
          <a:p>
            <a:pPr eaLnBrk="1" fontAlgn="auto" hangingPunct="1">
              <a:spcBef>
                <a:spcPts val="0"/>
              </a:spcBef>
              <a:spcAft>
                <a:spcPts val="0"/>
              </a:spcAft>
              <a:buClr>
                <a:schemeClr val="accent6"/>
              </a:buClr>
              <a:defRPr/>
            </a:pPr>
            <a:r>
              <a:rPr lang="fr-FR" dirty="0">
                <a:sym typeface="Arial"/>
              </a:rPr>
              <a:t>Les départements révèlent 8 types de stratégie en matière de choix d’investissement</a:t>
            </a:r>
            <a:endParaRPr lang="fr-FR" dirty="0" smtClean="0">
              <a:sym typeface="Aria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51870"/>
            <a:ext cx="1525835" cy="7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699792" y="339502"/>
            <a:ext cx="5328592" cy="4478149"/>
          </a:xfrm>
          <a:prstGeom prst="rect">
            <a:avLst/>
          </a:prstGeom>
          <a:noFill/>
        </p:spPr>
        <p:txBody>
          <a:bodyPr wrap="square" rtlCol="0">
            <a:spAutoFit/>
          </a:bodyPr>
          <a:lstStyle/>
          <a:p>
            <a:pPr algn="just"/>
            <a:r>
              <a:rPr lang="fr-FR" sz="1500" b="1" dirty="0" smtClean="0">
                <a:solidFill>
                  <a:srgbClr val="92D050"/>
                </a:solidFill>
                <a:latin typeface="Arial Narrow" panose="020B0606020202030204" pitchFamily="34" charset="0"/>
              </a:rPr>
              <a:t>Investisseur </a:t>
            </a:r>
            <a:r>
              <a:rPr lang="fr-FR" sz="1500" b="1" dirty="0" err="1" smtClean="0">
                <a:solidFill>
                  <a:srgbClr val="92D050"/>
                </a:solidFill>
                <a:latin typeface="Arial Narrow" panose="020B0606020202030204" pitchFamily="34" charset="0"/>
              </a:rPr>
              <a:t>contracyclique</a:t>
            </a:r>
            <a:r>
              <a:rPr lang="fr-FR" sz="1500" b="1" dirty="0" smtClean="0">
                <a:solidFill>
                  <a:srgbClr val="92D050"/>
                </a:solidFill>
                <a:latin typeface="Arial Narrow" panose="020B0606020202030204" pitchFamily="34" charset="0"/>
              </a:rPr>
              <a:t>: </a:t>
            </a:r>
            <a:r>
              <a:rPr lang="fr-FR" sz="1500" dirty="0" smtClean="0">
                <a:latin typeface="Arial Narrow" panose="020B0606020202030204" pitchFamily="34" charset="0"/>
              </a:rPr>
              <a:t>département  à la croissance – du PIB et démographique – importante ayant augmenté son investissement sans dégrader sa situation financière au-delà de la moyenne en 2016.</a:t>
            </a:r>
          </a:p>
          <a:p>
            <a:endParaRPr lang="fr-FR" sz="1500" dirty="0" smtClean="0">
              <a:latin typeface="Arial Narrow" panose="020B0606020202030204" pitchFamily="34" charset="0"/>
            </a:endParaRPr>
          </a:p>
          <a:p>
            <a:pPr algn="just"/>
            <a:r>
              <a:rPr lang="fr-FR" sz="1500" b="1" dirty="0" smtClean="0">
                <a:solidFill>
                  <a:srgbClr val="38D4C5"/>
                </a:solidFill>
                <a:latin typeface="Arial Narrow" panose="020B0606020202030204" pitchFamily="34" charset="0"/>
              </a:rPr>
              <a:t>Métropoles régionales: </a:t>
            </a:r>
            <a:r>
              <a:rPr lang="fr-FR" sz="1500" dirty="0" smtClean="0">
                <a:latin typeface="Arial Narrow" panose="020B0606020202030204" pitchFamily="34" charset="0"/>
              </a:rPr>
              <a:t>départements urbains à la population relativement jeunes, qui disposent d’un dynamisme économique et démographique important et ont fait le choix de se reposer sur ce dynamisme pour réduire leur investissement et ainsi préserver leur solvabilité.</a:t>
            </a:r>
          </a:p>
          <a:p>
            <a:pPr algn="just"/>
            <a:endParaRPr lang="fr-FR" sz="1500" dirty="0">
              <a:solidFill>
                <a:schemeClr val="accent6">
                  <a:lumMod val="40000"/>
                  <a:lumOff val="60000"/>
                </a:schemeClr>
              </a:solidFill>
              <a:latin typeface="Arial Narrow" panose="020B0606020202030204" pitchFamily="34" charset="0"/>
            </a:endParaRPr>
          </a:p>
          <a:p>
            <a:pPr algn="just"/>
            <a:r>
              <a:rPr lang="fr-FR" sz="1500" b="1" dirty="0" smtClean="0">
                <a:solidFill>
                  <a:srgbClr val="85D6FF"/>
                </a:solidFill>
                <a:latin typeface="Arial Narrow" panose="020B0606020202030204" pitchFamily="34" charset="0"/>
              </a:rPr>
              <a:t>Rural solide: </a:t>
            </a:r>
            <a:r>
              <a:rPr lang="fr-FR" sz="1500" dirty="0" smtClean="0">
                <a:latin typeface="Arial Narrow" panose="020B0606020202030204" pitchFamily="34" charset="0"/>
              </a:rPr>
              <a:t>départements à la population âgée mais relativement aisée, bénéficiant d’une situation initiale avantageuse, ayant choisi de dégrader légèrement à la fois leur investissement et leur solvabilité, maintenant ainsi une situation plus confortable que la moyenne en 2016</a:t>
            </a:r>
          </a:p>
          <a:p>
            <a:pPr algn="just"/>
            <a:endParaRPr lang="fr-FR" sz="1500" dirty="0">
              <a:latin typeface="Arial Narrow" panose="020B0606020202030204" pitchFamily="34" charset="0"/>
            </a:endParaRPr>
          </a:p>
          <a:p>
            <a:pPr algn="just"/>
            <a:r>
              <a:rPr lang="fr-FR" sz="1500" b="1" dirty="0" smtClean="0">
                <a:solidFill>
                  <a:srgbClr val="0241BE"/>
                </a:solidFill>
                <a:latin typeface="Arial Narrow" panose="020B0606020202030204" pitchFamily="34" charset="0"/>
              </a:rPr>
              <a:t>Altitude et attractivité résidentielle: </a:t>
            </a:r>
            <a:r>
              <a:rPr lang="fr-FR" sz="1500" dirty="0" smtClean="0">
                <a:latin typeface="Arial Narrow" panose="020B0606020202030204" pitchFamily="34" charset="0"/>
              </a:rPr>
              <a:t>départements contraints par leurs caractéristiques (pauvreté importante, forte croissance démographique, territoires de montagne) de maintenir un niveau d’investissement important</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529" b="4736"/>
          <a:stretch/>
        </p:blipFill>
        <p:spPr bwMode="auto">
          <a:xfrm>
            <a:off x="8023781" y="105224"/>
            <a:ext cx="1084723" cy="109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704" b="1698"/>
          <a:stretch/>
        </p:blipFill>
        <p:spPr bwMode="auto">
          <a:xfrm>
            <a:off x="8028384" y="1280672"/>
            <a:ext cx="1089111" cy="109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2499742"/>
            <a:ext cx="1089111" cy="1090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3" y="3651870"/>
            <a:ext cx="108911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re 81"/>
          <p:cNvSpPr>
            <a:spLocks noGrp="1"/>
          </p:cNvSpPr>
          <p:nvPr>
            <p:ph type="title"/>
          </p:nvPr>
        </p:nvSpPr>
        <p:spPr>
          <a:xfrm>
            <a:off x="0" y="447675"/>
            <a:ext cx="2195513" cy="1155700"/>
          </a:xfrm>
        </p:spPr>
        <p:txBody>
          <a:bodyPr>
            <a:normAutofit fontScale="90000"/>
          </a:bodyPr>
          <a:lstStyle/>
          <a:p>
            <a:pPr eaLnBrk="1" fontAlgn="auto" hangingPunct="1">
              <a:spcBef>
                <a:spcPts val="0"/>
              </a:spcBef>
              <a:spcAft>
                <a:spcPts val="0"/>
              </a:spcAft>
              <a:defRPr/>
            </a:pPr>
            <a:r>
              <a:rPr lang="fr-FR" dirty="0">
                <a:cs typeface="Arial"/>
                <a:sym typeface="Arial"/>
              </a:rPr>
              <a:t>A l’échelle départementale de fortes disparités et des stratégies différenciées</a:t>
            </a:r>
          </a:p>
        </p:txBody>
      </p:sp>
      <p:sp>
        <p:nvSpPr>
          <p:cNvPr id="8" name="Espace réservé du texte 83"/>
          <p:cNvSpPr>
            <a:spLocks noGrp="1"/>
          </p:cNvSpPr>
          <p:nvPr>
            <p:ph type="body" sz="quarter" idx="12"/>
          </p:nvPr>
        </p:nvSpPr>
        <p:spPr>
          <a:xfrm>
            <a:off x="250825" y="2066925"/>
            <a:ext cx="1944688" cy="1657350"/>
          </a:xfrm>
        </p:spPr>
        <p:txBody>
          <a:bodyPr rtlCol="0"/>
          <a:lstStyle/>
          <a:p>
            <a:pPr eaLnBrk="1" fontAlgn="auto" hangingPunct="1">
              <a:spcBef>
                <a:spcPts val="0"/>
              </a:spcBef>
              <a:spcAft>
                <a:spcPts val="0"/>
              </a:spcAft>
              <a:buClr>
                <a:schemeClr val="accent6"/>
              </a:buClr>
              <a:defRPr/>
            </a:pPr>
            <a:r>
              <a:rPr lang="fr-FR" dirty="0">
                <a:sym typeface="Arial"/>
              </a:rPr>
              <a:t>Les départements révèlent 8 types de stratégie en matière de choix d’investissement</a:t>
            </a:r>
            <a:endParaRPr lang="fr-FR" dirty="0" smtClean="0">
              <a:sym typeface="Aria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51870"/>
            <a:ext cx="1525835" cy="7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699792" y="427474"/>
            <a:ext cx="5328592" cy="4016484"/>
          </a:xfrm>
          <a:prstGeom prst="rect">
            <a:avLst/>
          </a:prstGeom>
          <a:noFill/>
        </p:spPr>
        <p:txBody>
          <a:bodyPr wrap="square" rtlCol="0">
            <a:spAutoFit/>
          </a:bodyPr>
          <a:lstStyle/>
          <a:p>
            <a:pPr algn="just"/>
            <a:r>
              <a:rPr lang="fr-FR" sz="1500" b="1" dirty="0" smtClean="0">
                <a:solidFill>
                  <a:schemeClr val="tx2">
                    <a:lumMod val="50000"/>
                  </a:schemeClr>
                </a:solidFill>
                <a:latin typeface="Arial Narrow" panose="020B0606020202030204" pitchFamily="34" charset="0"/>
              </a:rPr>
              <a:t>Richesse urbaine et désinvestissement: </a:t>
            </a:r>
            <a:r>
              <a:rPr lang="fr-FR" sz="1500" dirty="0" smtClean="0">
                <a:latin typeface="Arial Narrow" panose="020B0606020202030204" pitchFamily="34" charset="0"/>
              </a:rPr>
              <a:t>départements à la population très dense et aisée, ayant dû réduire drastiquement leur niveau d’investissement pour limiter la dégradation de leur situation financière déjà mauvaise en 2011</a:t>
            </a:r>
          </a:p>
          <a:p>
            <a:endParaRPr lang="fr-FR" sz="1000" dirty="0" smtClean="0">
              <a:latin typeface="Arial Narrow" panose="020B0606020202030204" pitchFamily="34" charset="0"/>
            </a:endParaRPr>
          </a:p>
          <a:p>
            <a:endParaRPr lang="fr-FR" sz="1000" dirty="0" smtClean="0">
              <a:latin typeface="Arial Narrow" panose="020B0606020202030204" pitchFamily="34" charset="0"/>
            </a:endParaRPr>
          </a:p>
          <a:p>
            <a:pPr algn="just" eaLnBrk="1" hangingPunct="1">
              <a:defRPr/>
            </a:pPr>
            <a:r>
              <a:rPr lang="fr-FR" sz="1500" b="1" dirty="0" smtClean="0">
                <a:solidFill>
                  <a:srgbClr val="7030A0"/>
                </a:solidFill>
                <a:latin typeface="Arial Narrow" panose="020B0606020202030204" pitchFamily="34" charset="0"/>
              </a:rPr>
              <a:t>Capitale: </a:t>
            </a:r>
            <a:r>
              <a:rPr lang="fr-FR" altLang="fr-FR" sz="1500" dirty="0" smtClean="0">
                <a:latin typeface="Arial Narrow" panose="020B0606020202030204" pitchFamily="34" charset="0"/>
              </a:rPr>
              <a:t>département ayant fait le choix d’une très </a:t>
            </a:r>
            <a:r>
              <a:rPr lang="fr-FR" altLang="fr-FR" sz="1500" dirty="0">
                <a:latin typeface="Arial Narrow" panose="020B0606020202030204" pitchFamily="34" charset="0"/>
              </a:rPr>
              <a:t>faible réduction de l’investissement dans un contexte de fort recul de l’épargne, d’où une dégradation </a:t>
            </a:r>
            <a:r>
              <a:rPr lang="fr-FR" altLang="fr-FR" sz="1500" dirty="0" smtClean="0">
                <a:latin typeface="Arial Narrow" panose="020B0606020202030204" pitchFamily="34" charset="0"/>
              </a:rPr>
              <a:t>majeure </a:t>
            </a:r>
            <a:r>
              <a:rPr lang="fr-FR" altLang="fr-FR" sz="1500" dirty="0">
                <a:latin typeface="Arial Narrow" panose="020B0606020202030204" pitchFamily="34" charset="0"/>
              </a:rPr>
              <a:t>de </a:t>
            </a:r>
            <a:r>
              <a:rPr lang="fr-FR" altLang="fr-FR" sz="1500" dirty="0" smtClean="0">
                <a:latin typeface="Arial Narrow" panose="020B0606020202030204" pitchFamily="34" charset="0"/>
              </a:rPr>
              <a:t>sa </a:t>
            </a:r>
            <a:r>
              <a:rPr lang="fr-FR" altLang="fr-FR" sz="1500" dirty="0">
                <a:latin typeface="Arial Narrow" panose="020B0606020202030204" pitchFamily="34" charset="0"/>
              </a:rPr>
              <a:t>solvabilité</a:t>
            </a:r>
          </a:p>
          <a:p>
            <a:pPr algn="just"/>
            <a:endParaRPr lang="fr-FR" sz="1000" dirty="0" smtClean="0">
              <a:solidFill>
                <a:schemeClr val="accent6">
                  <a:lumMod val="40000"/>
                  <a:lumOff val="60000"/>
                </a:schemeClr>
              </a:solidFill>
              <a:latin typeface="Arial Narrow" panose="020B0606020202030204" pitchFamily="34" charset="0"/>
            </a:endParaRPr>
          </a:p>
          <a:p>
            <a:pPr algn="just"/>
            <a:endParaRPr lang="fr-FR" sz="1000" dirty="0">
              <a:solidFill>
                <a:schemeClr val="accent6">
                  <a:lumMod val="40000"/>
                  <a:lumOff val="60000"/>
                </a:schemeClr>
              </a:solidFill>
              <a:latin typeface="Arial Narrow" panose="020B0606020202030204" pitchFamily="34" charset="0"/>
            </a:endParaRPr>
          </a:p>
          <a:p>
            <a:pPr algn="just"/>
            <a:r>
              <a:rPr lang="fr-FR" sz="1500" b="1" dirty="0" smtClean="0">
                <a:solidFill>
                  <a:schemeClr val="accent4"/>
                </a:solidFill>
                <a:latin typeface="Arial Narrow" panose="020B0606020202030204" pitchFamily="34" charset="0"/>
              </a:rPr>
              <a:t>Fragilité et volontarisme: </a:t>
            </a:r>
            <a:r>
              <a:rPr lang="fr-FR" sz="1500" dirty="0" smtClean="0">
                <a:latin typeface="Arial Narrow" panose="020B0606020202030204" pitchFamily="34" charset="0"/>
              </a:rPr>
              <a:t>départements pauvres et peu dynamiques qui avaient fait le choix initial d’investir très peu, et ont donc dû dégrader leur solvabilité afin de maintenir un niveau d’investissement minimum</a:t>
            </a:r>
          </a:p>
          <a:p>
            <a:pPr algn="just"/>
            <a:endParaRPr lang="fr-FR" sz="1000" dirty="0" smtClean="0">
              <a:latin typeface="Arial Narrow" panose="020B0606020202030204" pitchFamily="34" charset="0"/>
            </a:endParaRPr>
          </a:p>
          <a:p>
            <a:pPr algn="just"/>
            <a:endParaRPr lang="fr-FR" sz="1000" dirty="0">
              <a:latin typeface="Arial Narrow" panose="020B0606020202030204" pitchFamily="34" charset="0"/>
            </a:endParaRPr>
          </a:p>
          <a:p>
            <a:pPr algn="just"/>
            <a:r>
              <a:rPr lang="fr-FR" sz="1500" b="1" dirty="0" smtClean="0">
                <a:solidFill>
                  <a:srgbClr val="DE5050"/>
                </a:solidFill>
                <a:latin typeface="Arial Narrow" panose="020B0606020202030204" pitchFamily="34" charset="0"/>
              </a:rPr>
              <a:t>Rural fragile: </a:t>
            </a:r>
            <a:r>
              <a:rPr lang="fr-FR" sz="1500" dirty="0" smtClean="0">
                <a:latin typeface="Arial Narrow" panose="020B0606020202030204" pitchFamily="34" charset="0"/>
              </a:rPr>
              <a:t>départements ruraux et relativement pauvres, ayant simultanément réduit leur investissement (initialement faible) et dégradé leur solvabilité (initialement mauvaise) sur la période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104" y="105223"/>
            <a:ext cx="1102389" cy="110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103" y="1275606"/>
            <a:ext cx="1102389" cy="110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1" y="2499742"/>
            <a:ext cx="1089111" cy="109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3651870"/>
            <a:ext cx="1089108" cy="109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780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2017, une reprise quasi-générale de l’investissement</a:t>
            </a:r>
            <a:endParaRPr lang="fr-FR" dirty="0"/>
          </a:p>
        </p:txBody>
      </p:sp>
      <p:sp>
        <p:nvSpPr>
          <p:cNvPr id="3" name="Espace réservé du contenu 2"/>
          <p:cNvSpPr>
            <a:spLocks noGrp="1"/>
          </p:cNvSpPr>
          <p:nvPr>
            <p:ph idx="1"/>
          </p:nvPr>
        </p:nvSpPr>
        <p:spPr>
          <a:xfrm>
            <a:off x="2627784" y="339502"/>
            <a:ext cx="6336704" cy="4392488"/>
          </a:xfrm>
        </p:spPr>
        <p:txBody>
          <a:bodyPr>
            <a:normAutofit/>
          </a:bodyPr>
          <a:lstStyle/>
          <a:p>
            <a:pPr algn="just"/>
            <a:r>
              <a:rPr lang="fr-FR" sz="1600" dirty="0" smtClean="0"/>
              <a:t>Dans un contexte économique très favorable en 2017</a:t>
            </a:r>
          </a:p>
          <a:p>
            <a:pPr lvl="1" algn="just"/>
            <a:r>
              <a:rPr lang="fr-FR" sz="1400" dirty="0" smtClean="0"/>
              <a:t>L’investissement s’est redressé (+6% en un an)</a:t>
            </a:r>
          </a:p>
          <a:p>
            <a:pPr lvl="1" algn="just"/>
            <a:r>
              <a:rPr lang="fr-FR" sz="1400" dirty="0" smtClean="0"/>
              <a:t>Et la situation financière des territoires s’est améliorée (réduction de la capacité de désendettement de 0,8 année)</a:t>
            </a:r>
          </a:p>
          <a:p>
            <a:pPr algn="just"/>
            <a:endParaRPr lang="fr-FR" sz="1600" dirty="0"/>
          </a:p>
          <a:p>
            <a:pPr algn="just"/>
            <a:r>
              <a:rPr lang="fr-FR" sz="1600" dirty="0"/>
              <a:t>Les résultats présentés concernent une évolution à un an seulement, une période de temps trop courte pour apporter de réelles </a:t>
            </a:r>
            <a:r>
              <a:rPr lang="fr-FR" sz="1600" dirty="0" smtClean="0"/>
              <a:t>conclusions </a:t>
            </a:r>
          </a:p>
          <a:p>
            <a:pPr lvl="1" algn="just"/>
            <a:r>
              <a:rPr lang="fr-FR" sz="1400" dirty="0" smtClean="0"/>
              <a:t>Ils montrent néanmoins que la reprise a été quasi-générale </a:t>
            </a:r>
          </a:p>
          <a:p>
            <a:pPr lvl="1" algn="just"/>
            <a:r>
              <a:rPr lang="fr-FR" sz="1400" dirty="0" smtClean="0"/>
              <a:t>Et qu’elle n’est pas allée à l’encontre de la volonté de restaurer la solvabilité</a:t>
            </a:r>
            <a:endParaRPr lang="fr-FR" sz="1400" dirty="0"/>
          </a:p>
          <a:p>
            <a:pPr algn="just"/>
            <a:endParaRPr lang="fr-FR" sz="1600" dirty="0"/>
          </a:p>
          <a:p>
            <a:pPr algn="just"/>
            <a:r>
              <a:rPr lang="fr-FR" sz="1600" dirty="0"/>
              <a:t>Cependant, </a:t>
            </a:r>
            <a:r>
              <a:rPr lang="fr-FR" sz="1600" dirty="0" smtClean="0"/>
              <a:t>pour les années à venir </a:t>
            </a:r>
          </a:p>
          <a:p>
            <a:pPr lvl="1" algn="just"/>
            <a:r>
              <a:rPr lang="fr-FR" sz="1400" dirty="0" smtClean="0"/>
              <a:t>Quels choix seront faits dans un contexte de moindre croissance ?</a:t>
            </a:r>
            <a:endParaRPr lang="fr-FR" sz="1400" dirty="0"/>
          </a:p>
          <a:p>
            <a:pPr lvl="1" algn="just"/>
            <a:r>
              <a:rPr lang="fr-FR" sz="1400" dirty="0" smtClean="0"/>
              <a:t>la </a:t>
            </a:r>
            <a:r>
              <a:rPr lang="fr-FR" sz="1400" dirty="0"/>
              <a:t>question des inégalités territoriales et du financement de l’investissement se pose encore, notamment pour les territoires très pauvres et de </a:t>
            </a:r>
            <a:r>
              <a:rPr lang="fr-FR" sz="1400" dirty="0" smtClean="0"/>
              <a:t>montagne</a:t>
            </a:r>
            <a:endParaRPr lang="fr-FR" sz="1600" dirty="0"/>
          </a:p>
        </p:txBody>
      </p:sp>
      <p:sp>
        <p:nvSpPr>
          <p:cNvPr id="5" name="Espace réservé du texte 4"/>
          <p:cNvSpPr>
            <a:spLocks noGrp="1"/>
          </p:cNvSpPr>
          <p:nvPr>
            <p:ph type="body" sz="quarter" idx="12"/>
          </p:nvPr>
        </p:nvSpPr>
        <p:spPr>
          <a:xfrm>
            <a:off x="251742" y="2139702"/>
            <a:ext cx="1943994" cy="1306022"/>
          </a:xfrm>
        </p:spPr>
        <p:txBody>
          <a:bodyPr/>
          <a:lstStyle/>
          <a:p>
            <a:r>
              <a:rPr lang="fr-FR" dirty="0" smtClean="0"/>
              <a:t>Des perspectives favorables ?</a:t>
            </a:r>
            <a:endParaRPr lang="fr-FR" dirty="0"/>
          </a:p>
        </p:txBody>
      </p:sp>
    </p:spTree>
    <p:extLst>
      <p:ext uri="{BB962C8B-B14F-4D97-AF65-F5344CB8AC3E}">
        <p14:creationId xmlns:p14="http://schemas.microsoft.com/office/powerpoint/2010/main" val="780694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47514"/>
            <a:ext cx="2016224" cy="1155851"/>
          </a:xfrm>
        </p:spPr>
        <p:txBody>
          <a:bodyPr>
            <a:normAutofit fontScale="90000"/>
          </a:bodyPr>
          <a:lstStyle/>
          <a:p>
            <a:r>
              <a:rPr lang="fr-FR" dirty="0" smtClean="0"/>
              <a:t>La reprise de l’investissement en 2017 n’a pas gommé les incertitudes</a:t>
            </a:r>
            <a:endParaRPr lang="fr-FR" dirty="0"/>
          </a:p>
        </p:txBody>
      </p:sp>
      <p:sp>
        <p:nvSpPr>
          <p:cNvPr id="3" name="Espace réservé du contenu 2"/>
          <p:cNvSpPr>
            <a:spLocks noGrp="1"/>
          </p:cNvSpPr>
          <p:nvPr>
            <p:ph idx="1"/>
          </p:nvPr>
        </p:nvSpPr>
        <p:spPr>
          <a:xfrm>
            <a:off x="2627784" y="123478"/>
            <a:ext cx="6336704" cy="2016223"/>
          </a:xfrm>
        </p:spPr>
        <p:txBody>
          <a:bodyPr>
            <a:noAutofit/>
          </a:bodyPr>
          <a:lstStyle/>
          <a:p>
            <a:pPr lvl="1" algn="just"/>
            <a:r>
              <a:rPr lang="fr-FR" sz="1200" dirty="0" smtClean="0"/>
              <a:t>Les </a:t>
            </a:r>
            <a:r>
              <a:rPr lang="fr-FR" sz="1200" dirty="0"/>
              <a:t>groupes ruraux ont globalement suivi cette tendance, </a:t>
            </a:r>
            <a:r>
              <a:rPr lang="fr-FR" sz="1200" dirty="0" smtClean="0"/>
              <a:t>mais le rural fragile reste très en retrait sur l’investissement et beaucoup plus dégradé sur la solvabilité</a:t>
            </a:r>
            <a:endParaRPr lang="fr-FR" sz="1200" dirty="0"/>
          </a:p>
          <a:p>
            <a:pPr lvl="1" algn="just"/>
            <a:r>
              <a:rPr lang="fr-FR" sz="1200" dirty="0" smtClean="0"/>
              <a:t>Les métropoles régionales se rapprochent de la moyenne sur l’investissement avec une solvabilité préservée tandis que les zones très denses de la richesse urbaine peinent toujours sur l’investissement et la solvabilité</a:t>
            </a:r>
            <a:endParaRPr lang="fr-FR" sz="1200" dirty="0"/>
          </a:p>
          <a:p>
            <a:pPr lvl="1" algn="just"/>
            <a:r>
              <a:rPr lang="fr-FR" sz="1200" dirty="0"/>
              <a:t>Paris, au comportement atypique, a essayé de redresser sa solvabilité en 2017, réduisant sa capacité de désendettement de 3 ans mais cet effort s’est fait un détriment de l’investissement qui a reculé de 15%</a:t>
            </a:r>
          </a:p>
          <a:p>
            <a:pPr lvl="1" algn="just"/>
            <a:r>
              <a:rPr lang="fr-FR" sz="1200" dirty="0" smtClean="0"/>
              <a:t>Dans </a:t>
            </a:r>
            <a:r>
              <a:rPr lang="fr-FR" sz="1200" dirty="0"/>
              <a:t>les territoires de montagne, la reprise de l’investissement s’est faite au détriment de la situation financière, qui a continué à se dégrader, confirmant un niveau d’investissement incompressible important en </a:t>
            </a:r>
            <a:r>
              <a:rPr lang="fr-FR" sz="1200" dirty="0" smtClean="0"/>
              <a:t>altitude</a:t>
            </a:r>
            <a:endParaRPr lang="fr-FR" sz="1200" dirty="0"/>
          </a:p>
          <a:p>
            <a:pPr algn="just"/>
            <a:endParaRPr lang="fr-FR" sz="1400" dirty="0"/>
          </a:p>
        </p:txBody>
      </p:sp>
      <p:pic>
        <p:nvPicPr>
          <p:cNvPr id="4" name="Image 3"/>
          <p:cNvPicPr>
            <a:picLocks noChangeAspect="1"/>
          </p:cNvPicPr>
          <p:nvPr/>
        </p:nvPicPr>
        <p:blipFill>
          <a:blip r:embed="rId2"/>
          <a:stretch>
            <a:fillRect/>
          </a:stretch>
        </p:blipFill>
        <p:spPr>
          <a:xfrm>
            <a:off x="107504" y="2318763"/>
            <a:ext cx="8951822" cy="2522754"/>
          </a:xfrm>
          <a:prstGeom prst="rect">
            <a:avLst/>
          </a:prstGeom>
        </p:spPr>
      </p:pic>
      <p:cxnSp>
        <p:nvCxnSpPr>
          <p:cNvPr id="9" name="Connecteur droit 8"/>
          <p:cNvCxnSpPr/>
          <p:nvPr/>
        </p:nvCxnSpPr>
        <p:spPr>
          <a:xfrm>
            <a:off x="467544" y="3219822"/>
            <a:ext cx="3960440"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cteur droit 9"/>
          <p:cNvCxnSpPr/>
          <p:nvPr/>
        </p:nvCxnSpPr>
        <p:spPr>
          <a:xfrm>
            <a:off x="4644008" y="3147814"/>
            <a:ext cx="4320480"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90291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PCE">
      <a:dk1>
        <a:srgbClr val="000000"/>
      </a:dk1>
      <a:lt1>
        <a:srgbClr val="FFFFFF"/>
      </a:lt1>
      <a:dk2>
        <a:srgbClr val="825D69"/>
      </a:dk2>
      <a:lt2>
        <a:srgbClr val="D6D2E3"/>
      </a:lt2>
      <a:accent1>
        <a:srgbClr val="581D74"/>
      </a:accent1>
      <a:accent2>
        <a:srgbClr val="A778AE"/>
      </a:accent2>
      <a:accent3>
        <a:srgbClr val="F47920"/>
      </a:accent3>
      <a:accent4>
        <a:srgbClr val="B0006C"/>
      </a:accent4>
      <a:accent5>
        <a:srgbClr val="BDCF41"/>
      </a:accent5>
      <a:accent6>
        <a:srgbClr val="00B2CB"/>
      </a:accent6>
      <a:hlink>
        <a:srgbClr val="976C9D"/>
      </a:hlink>
      <a:folHlink>
        <a:srgbClr val="00ABA4"/>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4344</TotalTime>
  <Words>1319</Words>
  <Application>Microsoft Office PowerPoint</Application>
  <PresentationFormat>Affichage à l'écran (16:9)</PresentationFormat>
  <Paragraphs>101</Paragraphs>
  <Slides>12</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Verdana</vt:lpstr>
      <vt:lpstr>Cabin Condensed</vt:lpstr>
      <vt:lpstr>Arial Narrow</vt:lpstr>
      <vt:lpstr>Arial</vt:lpstr>
      <vt:lpstr>Courier New</vt:lpstr>
      <vt:lpstr>Cambria Math</vt:lpstr>
      <vt:lpstr>Cabin</vt:lpstr>
      <vt:lpstr>Symbol</vt:lpstr>
      <vt:lpstr>blank</vt:lpstr>
      <vt:lpstr>dynamiques nationale et territoriales de L’investissement public local</vt:lpstr>
      <vt:lpstr>Une baisse récente exceptionnelle de l’investissement public local</vt:lpstr>
      <vt:lpstr>Le recul de l’investissement public local n’est pas suffisant pour réduire l’endettement</vt:lpstr>
      <vt:lpstr>L’impact des variables structurelles</vt:lpstr>
      <vt:lpstr>A l’échelle départementale de fortes disparités et des stratégies différenciées</vt:lpstr>
      <vt:lpstr>A l’échelle départementale de fortes disparités et des stratégies différenciées</vt:lpstr>
      <vt:lpstr>A l’échelle départementale de fortes disparités et des stratégies différenciées</vt:lpstr>
      <vt:lpstr>En 2017, une reprise quasi-générale de l’investissement</vt:lpstr>
      <vt:lpstr>La reprise de l’investissement en 2017 n’a pas gommé les incertitudes</vt:lpstr>
      <vt:lpstr>synthèse</vt:lpstr>
      <vt:lpstr>synthèse</vt:lpstr>
      <vt:lpstr>Présentation PowerPoint</vt:lpstr>
    </vt:vector>
  </TitlesOfParts>
  <Company>BPCE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L’investissement public local : enjeux et perspectives</dc:title>
  <dc:creator>tourdjman</dc:creator>
  <cp:lastModifiedBy>BUONO, Emilie (ATY)</cp:lastModifiedBy>
  <cp:revision>142</cp:revision>
  <cp:lastPrinted>2017-11-27T10:18:19Z</cp:lastPrinted>
  <dcterms:created xsi:type="dcterms:W3CDTF">2018-03-09T15:19:15Z</dcterms:created>
  <dcterms:modified xsi:type="dcterms:W3CDTF">2019-02-05T15:39:14Z</dcterms:modified>
</cp:coreProperties>
</file>